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75"/>
  </p:notesMasterIdLst>
  <p:handoutMasterIdLst>
    <p:handoutMasterId r:id="rId76"/>
  </p:handoutMasterIdLst>
  <p:sldIdLst>
    <p:sldId id="256" r:id="rId2"/>
    <p:sldId id="258" r:id="rId3"/>
    <p:sldId id="263" r:id="rId4"/>
    <p:sldId id="275" r:id="rId5"/>
    <p:sldId id="264" r:id="rId6"/>
    <p:sldId id="259" r:id="rId7"/>
    <p:sldId id="271" r:id="rId8"/>
    <p:sldId id="276" r:id="rId9"/>
    <p:sldId id="272" r:id="rId10"/>
    <p:sldId id="261" r:id="rId11"/>
    <p:sldId id="277" r:id="rId12"/>
    <p:sldId id="290" r:id="rId13"/>
    <p:sldId id="282" r:id="rId14"/>
    <p:sldId id="273" r:id="rId15"/>
    <p:sldId id="278" r:id="rId16"/>
    <p:sldId id="279" r:id="rId17"/>
    <p:sldId id="280" r:id="rId18"/>
    <p:sldId id="285" r:id="rId19"/>
    <p:sldId id="284" r:id="rId20"/>
    <p:sldId id="289" r:id="rId21"/>
    <p:sldId id="281" r:id="rId22"/>
    <p:sldId id="286" r:id="rId23"/>
    <p:sldId id="301" r:id="rId24"/>
    <p:sldId id="287" r:id="rId25"/>
    <p:sldId id="291" r:id="rId26"/>
    <p:sldId id="288" r:id="rId27"/>
    <p:sldId id="292" r:id="rId28"/>
    <p:sldId id="293" r:id="rId29"/>
    <p:sldId id="294" r:id="rId30"/>
    <p:sldId id="296" r:id="rId31"/>
    <p:sldId id="295" r:id="rId32"/>
    <p:sldId id="306" r:id="rId33"/>
    <p:sldId id="274" r:id="rId34"/>
    <p:sldId id="297" r:id="rId35"/>
    <p:sldId id="299" r:id="rId36"/>
    <p:sldId id="298" r:id="rId37"/>
    <p:sldId id="300" r:id="rId38"/>
    <p:sldId id="335" r:id="rId39"/>
    <p:sldId id="307" r:id="rId40"/>
    <p:sldId id="304" r:id="rId41"/>
    <p:sldId id="302" r:id="rId42"/>
    <p:sldId id="303" r:id="rId43"/>
    <p:sldId id="305" r:id="rId44"/>
    <p:sldId id="308" r:id="rId45"/>
    <p:sldId id="314" r:id="rId46"/>
    <p:sldId id="315" r:id="rId47"/>
    <p:sldId id="316" r:id="rId48"/>
    <p:sldId id="317" r:id="rId49"/>
    <p:sldId id="318" r:id="rId50"/>
    <p:sldId id="327" r:id="rId51"/>
    <p:sldId id="319" r:id="rId52"/>
    <p:sldId id="328" r:id="rId53"/>
    <p:sldId id="329" r:id="rId54"/>
    <p:sldId id="320" r:id="rId55"/>
    <p:sldId id="330" r:id="rId56"/>
    <p:sldId id="331" r:id="rId57"/>
    <p:sldId id="321" r:id="rId58"/>
    <p:sldId id="322" r:id="rId59"/>
    <p:sldId id="323" r:id="rId60"/>
    <p:sldId id="324" r:id="rId61"/>
    <p:sldId id="325" r:id="rId62"/>
    <p:sldId id="326" r:id="rId63"/>
    <p:sldId id="309" r:id="rId64"/>
    <p:sldId id="332" r:id="rId65"/>
    <p:sldId id="333" r:id="rId66"/>
    <p:sldId id="334" r:id="rId67"/>
    <p:sldId id="269" r:id="rId68"/>
    <p:sldId id="270" r:id="rId69"/>
    <p:sldId id="262" r:id="rId70"/>
    <p:sldId id="336" r:id="rId71"/>
    <p:sldId id="283" r:id="rId72"/>
    <p:sldId id="337" r:id="rId73"/>
    <p:sldId id="338"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4196" userDrawn="1">
          <p15:clr>
            <a:srgbClr val="A4A3A4"/>
          </p15:clr>
        </p15:guide>
        <p15:guide id="2" pos="120" userDrawn="1">
          <p15:clr>
            <a:srgbClr val="A4A3A4"/>
          </p15:clr>
        </p15:guide>
        <p15:guide id="3" pos="192" userDrawn="1">
          <p15:clr>
            <a:srgbClr val="A4A3A4"/>
          </p15:clr>
        </p15:guide>
        <p15:guide id="4" orient="horz" pos="2918" userDrawn="1">
          <p15:clr>
            <a:srgbClr val="A4A3A4"/>
          </p15:clr>
        </p15:guide>
        <p15:guide id="5" orient="horz" pos="2397"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90" userDrawn="1">
          <p15:clr>
            <a:srgbClr val="A4A3A4"/>
          </p15:clr>
        </p15:guide>
        <p15:guide id="12" orient="horz" pos="120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200"/>
    <a:srgbClr val="FFC72C"/>
    <a:srgbClr val="FFDE81"/>
    <a:srgbClr val="FFD358"/>
    <a:srgbClr val="8031A7"/>
    <a:srgbClr val="BFBFBF"/>
    <a:srgbClr val="007A97"/>
    <a:srgbClr val="7D5900"/>
    <a:srgbClr val="FFE29E"/>
    <a:srgbClr val="FFF4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611" autoAdjust="0"/>
    <p:restoredTop sz="66938" autoAdjust="0"/>
  </p:normalViewPr>
  <p:slideViewPr>
    <p:cSldViewPr snapToGrid="0" snapToObjects="1">
      <p:cViewPr varScale="1">
        <p:scale>
          <a:sx n="96" d="100"/>
          <a:sy n="96" d="100"/>
        </p:scale>
        <p:origin x="-1248" y="-84"/>
      </p:cViewPr>
      <p:guideLst>
        <p:guide orient="horz" pos="2918"/>
        <p:guide orient="horz" pos="2397"/>
        <p:guide orient="horz" pos="1491"/>
        <p:guide orient="horz" pos="890"/>
        <p:guide orient="horz" pos="1201"/>
        <p:guide pos="4196"/>
        <p:guide pos="120"/>
        <p:guide pos="192"/>
        <p:guide pos="288"/>
        <p:guide pos="1176"/>
        <p:guide pos="2880"/>
        <p:guide pos="2077"/>
      </p:guideLst>
    </p:cSldViewPr>
  </p:slideViewPr>
  <p:notesTextViewPr>
    <p:cViewPr>
      <p:scale>
        <a:sx n="135" d="100"/>
        <a:sy n="135" d="100"/>
      </p:scale>
      <p:origin x="0" y="204"/>
    </p:cViewPr>
  </p:notesTextViewPr>
  <p:sorterViewPr>
    <p:cViewPr>
      <p:scale>
        <a:sx n="200" d="100"/>
        <a:sy n="200" d="100"/>
      </p:scale>
      <p:origin x="0" y="9636"/>
    </p:cViewPr>
  </p:sorterViewPr>
  <p:notesViewPr>
    <p:cSldViewPr snapToGrid="0" snapToObjects="1">
      <p:cViewPr varScale="1">
        <p:scale>
          <a:sx n="94" d="100"/>
          <a:sy n="94" d="100"/>
        </p:scale>
        <p:origin x="-375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7/31/2018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553683" y="199103"/>
            <a:ext cx="5887757" cy="331182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 name="Notes Placeholder 10"/>
          <p:cNvSpPr>
            <a:spLocks noGrp="1"/>
          </p:cNvSpPr>
          <p:nvPr>
            <p:ph type="body" sz="quarter" idx="3"/>
          </p:nvPr>
        </p:nvSpPr>
        <p:spPr>
          <a:xfrm>
            <a:off x="563842" y="3612198"/>
            <a:ext cx="5877597" cy="5285995"/>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158750" indent="0" algn="l" defTabSz="914400" rtl="0" eaLnBrk="1" latinLnBrk="0" hangingPunct="1">
      <a:buNone/>
      <a:tabLst/>
      <a:defRPr sz="8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The goal of this Discussion Unit is to:</a:t>
            </a:r>
          </a:p>
          <a:p>
            <a:endParaRPr lang="en-US" sz="800" kern="1200" dirty="0" smtClean="0">
              <a:solidFill>
                <a:schemeClr val="tx1"/>
              </a:solidFill>
              <a:latin typeface="+mn-lt"/>
              <a:ea typeface="+mn-ea"/>
              <a:cs typeface="+mn-cs"/>
            </a:endParaRPr>
          </a:p>
          <a:p>
            <a:pPr marL="233363" indent="-233363">
              <a:buFont typeface="Arial" pitchFamily="34" charset="0"/>
              <a:buChar char="•"/>
            </a:pPr>
            <a:r>
              <a:rPr lang="en-US" sz="800" dirty="0" smtClean="0"/>
              <a:t>Define Machine Learning (ML)</a:t>
            </a:r>
          </a:p>
          <a:p>
            <a:pPr marL="233363" indent="-233363">
              <a:buFont typeface="Arial" pitchFamily="34" charset="0"/>
              <a:buChar char="•"/>
            </a:pPr>
            <a:r>
              <a:rPr lang="en-US" sz="800" dirty="0" smtClean="0"/>
              <a:t>Overview </a:t>
            </a:r>
            <a:r>
              <a:rPr lang="en-US" sz="800" dirty="0" err="1" smtClean="0"/>
              <a:t>MLlib</a:t>
            </a:r>
            <a:r>
              <a:rPr lang="en-US" sz="800" dirty="0" smtClean="0"/>
              <a:t>/ML libraries</a:t>
            </a:r>
          </a:p>
          <a:p>
            <a:pPr marL="233363" indent="-233363">
              <a:buFont typeface="Arial" pitchFamily="34" charset="0"/>
              <a:buChar char="•"/>
            </a:pPr>
            <a:r>
              <a:rPr lang="en-US" sz="800" dirty="0" smtClean="0"/>
              <a:t>ML process, design pattern/flow</a:t>
            </a:r>
          </a:p>
          <a:p>
            <a:pPr marL="233363" indent="-233363">
              <a:buFont typeface="Arial" pitchFamily="34" charset="0"/>
              <a:buChar char="•"/>
            </a:pPr>
            <a:endParaRPr lang="en-US" sz="800" dirty="0" smtClean="0"/>
          </a:p>
          <a:p>
            <a:pPr marL="233363" indent="-233363">
              <a:buFont typeface="Arial" pitchFamily="34" charset="0"/>
              <a:buChar char="•"/>
            </a:pPr>
            <a:r>
              <a:rPr lang="en-US" sz="800" dirty="0" smtClean="0"/>
              <a:t>Upsell, customers who bought (x) bought (y)</a:t>
            </a:r>
          </a:p>
          <a:p>
            <a:pPr marL="233363" indent="-233363">
              <a:buFont typeface="Arial" pitchFamily="34" charset="0"/>
              <a:buChar char="•"/>
            </a:pPr>
            <a:r>
              <a:rPr lang="en-US" sz="800" dirty="0" smtClean="0"/>
              <a:t>Predict customer churn</a:t>
            </a:r>
          </a:p>
          <a:p>
            <a:endParaRPr lang="en-US" sz="800" dirty="0"/>
          </a:p>
        </p:txBody>
      </p:sp>
    </p:spTree>
    <p:extLst>
      <p:ext uri="{BB962C8B-B14F-4D97-AF65-F5344CB8AC3E}">
        <p14:creationId xmlns:p14="http://schemas.microsoft.com/office/powerpoint/2010/main" val="105560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State of the state relative to Spark/ML.</a:t>
            </a:r>
          </a:p>
          <a:p>
            <a:endParaRPr lang="en-US" dirty="0" smtClean="0"/>
          </a:p>
          <a:p>
            <a:r>
              <a:rPr lang="en-US" dirty="0" smtClean="0"/>
              <a:t>Reference </a:t>
            </a:r>
            <a:r>
              <a:rPr lang="en-US" dirty="0" err="1" smtClean="0"/>
              <a:t>Urls</a:t>
            </a:r>
            <a:r>
              <a:rPr lang="en-US" dirty="0" smtClean="0"/>
              <a:t>,</a:t>
            </a:r>
          </a:p>
          <a:p>
            <a:pPr lvl="1"/>
            <a:r>
              <a:rPr lang="en-US" dirty="0" smtClean="0"/>
              <a:t>Main doc page, https://spark.apache.org/docs/latest/ml-guide.html</a:t>
            </a:r>
          </a:p>
        </p:txBody>
      </p:sp>
    </p:spTree>
    <p:extLst>
      <p:ext uri="{BB962C8B-B14F-4D97-AF65-F5344CB8AC3E}">
        <p14:creationId xmlns:p14="http://schemas.microsoft.com/office/powerpoint/2010/main" val="416590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 high level discussion of the machine learning software development lifecycle.</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A high level discussion of the machine learning software development lifecycle.</a:t>
            </a:r>
          </a:p>
          <a:p>
            <a:endParaRPr lang="en-US" dirty="0"/>
          </a:p>
        </p:txBody>
      </p:sp>
    </p:spTree>
    <p:extLst>
      <p:ext uri="{BB962C8B-B14F-4D97-AF65-F5344CB8AC3E}">
        <p14:creationId xmlns:p14="http://schemas.microsoft.com/office/powerpoint/2010/main" val="2241259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Relative to the</a:t>
            </a:r>
            <a:r>
              <a:rPr lang="en-US" baseline="0" dirty="0" smtClean="0"/>
              <a:t> above:</a:t>
            </a:r>
          </a:p>
          <a:p>
            <a:endParaRPr lang="en-US" baseline="0" dirty="0" smtClean="0"/>
          </a:p>
          <a:p>
            <a:pPr marL="330200" indent="-171450">
              <a:buFont typeface="Arial" pitchFamily="34" charset="0"/>
              <a:buChar char="•"/>
            </a:pPr>
            <a:r>
              <a:rPr lang="en-US" baseline="0" dirty="0" smtClean="0"/>
              <a:t>The first model would have been calculated by measuring each product pair/tri/quad/..; in what percentage of cases is wine and cheese accompanied by bread. If the user selected wine and cheese, we might suggest bread. This would be a key/value lookup.</a:t>
            </a:r>
          </a:p>
          <a:p>
            <a:pPr marL="330200" indent="-171450">
              <a:buFont typeface="Arial" pitchFamily="34" charset="0"/>
              <a:buChar char="•"/>
            </a:pPr>
            <a:r>
              <a:rPr lang="en-US" baseline="0" dirty="0" smtClean="0"/>
              <a:t>You might solve this challenge using an </a:t>
            </a:r>
            <a:r>
              <a:rPr lang="en-US" baseline="0" dirty="0" err="1" smtClean="0"/>
              <a:t>Apriori</a:t>
            </a:r>
            <a:r>
              <a:rPr lang="en-US" baseline="0" dirty="0" smtClean="0"/>
              <a:t> algorithm, discussed later.</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The second model records characteristics about each individual set member; beak size, web feet yes or no, weight, wing span, other. As a new choice arrives, we measure it, then compare these measures to each known member of the model, and determine which is most similar. </a:t>
            </a:r>
          </a:p>
          <a:p>
            <a:pPr marL="330200" indent="-171450">
              <a:buFont typeface="Arial" pitchFamily="34" charset="0"/>
              <a:buChar char="•"/>
            </a:pPr>
            <a:r>
              <a:rPr lang="en-US" baseline="0" dirty="0" smtClean="0"/>
              <a:t>You might solve this challenge using </a:t>
            </a:r>
            <a:r>
              <a:rPr lang="en-US" baseline="0" dirty="0" err="1" smtClean="0"/>
              <a:t>Knn</a:t>
            </a:r>
            <a:r>
              <a:rPr lang="en-US" baseline="0" dirty="0" smtClean="0"/>
              <a:t>, K-nearest neighbors, a clustering algorithm.</a:t>
            </a:r>
          </a:p>
          <a:p>
            <a:pPr marL="330200" indent="-171450">
              <a:buFont typeface="Arial" pitchFamily="34" charset="0"/>
              <a:buChar char="•"/>
            </a:pPr>
            <a:r>
              <a:rPr lang="en-US" baseline="0" dirty="0" smtClean="0"/>
              <a:t>Notice that each of these measures was numeric, or </a:t>
            </a:r>
            <a:r>
              <a:rPr lang="en-US" baseline="0" dirty="0" err="1" smtClean="0"/>
              <a:t>boolean</a:t>
            </a:r>
            <a:r>
              <a:rPr lang="en-US" baseline="0" dirty="0" smtClean="0"/>
              <a:t>; a point that comes up later.</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dirty="0" smtClean="0"/>
              <a:t>The document above is approximate; net/net, Spark ML supports what it supports, and routines come, go, advance, regress.</a:t>
            </a:r>
          </a:p>
          <a:p>
            <a:endParaRPr lang="en-US" sz="800" dirty="0" smtClean="0"/>
          </a:p>
          <a:p>
            <a:r>
              <a:rPr lang="en-US" sz="800" dirty="0" smtClean="0"/>
              <a:t>The purpose of the diagram above is to introduce:</a:t>
            </a:r>
          </a:p>
          <a:p>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Top down, machine learning categorizes its routines into supervised and unsupervised.</a:t>
            </a:r>
          </a:p>
          <a:p>
            <a:pPr marL="330200" indent="-171450">
              <a:buFont typeface="Arial" pitchFamily="34" charset="0"/>
              <a:buChar char="•"/>
            </a:pPr>
            <a:r>
              <a:rPr lang="en-US" sz="800" kern="1200" dirty="0" smtClean="0">
                <a:solidFill>
                  <a:schemeClr val="tx1"/>
                </a:solidFill>
                <a:latin typeface="+mn-lt"/>
                <a:ea typeface="+mn-ea"/>
                <a:cs typeface="+mn-cs"/>
              </a:rPr>
              <a:t>Supervised; target variable, 2 cases-</a:t>
            </a:r>
          </a:p>
          <a:p>
            <a:pPr marL="628650" lvl="1" indent="-171450">
              <a:buFont typeface="Arial" pitchFamily="34" charset="0"/>
              <a:buChar char="•"/>
            </a:pPr>
            <a:r>
              <a:rPr lang="en-US" sz="800" kern="1200" dirty="0" smtClean="0">
                <a:solidFill>
                  <a:schemeClr val="tx1"/>
                </a:solidFill>
                <a:latin typeface="+mn-lt"/>
                <a:ea typeface="+mn-ea"/>
                <a:cs typeface="+mn-cs"/>
              </a:rPr>
              <a:t>Case 1: Classification,</a:t>
            </a:r>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Nominal values, T|F, (reptile,</a:t>
            </a:r>
            <a:r>
              <a:rPr lang="en-US" sz="800" kern="1200" baseline="0" dirty="0" smtClean="0">
                <a:solidFill>
                  <a:schemeClr val="tx1"/>
                </a:solidFill>
                <a:latin typeface="+mn-lt"/>
                <a:ea typeface="+mn-ea"/>
                <a:cs typeface="+mn-cs"/>
              </a:rPr>
              <a:t> fish, mammal, ..),</a:t>
            </a:r>
          </a:p>
          <a:p>
            <a:pPr marL="628650" lvl="1" indent="-171450">
              <a:buFont typeface="Arial" pitchFamily="34" charset="0"/>
              <a:buChar char="•"/>
            </a:pPr>
            <a:r>
              <a:rPr lang="en-US" sz="800" kern="1200" baseline="0" dirty="0" smtClean="0">
                <a:solidFill>
                  <a:schemeClr val="tx1"/>
                </a:solidFill>
                <a:latin typeface="+mn-lt"/>
                <a:ea typeface="+mn-ea"/>
                <a:cs typeface="+mn-cs"/>
              </a:rPr>
              <a:t>Case 2: Regression, Infinite numeric values</a:t>
            </a:r>
            <a:r>
              <a:rPr lang="en-US" sz="800" kern="1200" dirty="0" smtClean="0">
                <a:solidFill>
                  <a:schemeClr val="tx1"/>
                </a:solidFill>
                <a:latin typeface="+mn-lt"/>
                <a:ea typeface="+mn-ea"/>
                <a:cs typeface="+mn-cs"/>
              </a:rPr>
              <a:t> </a:t>
            </a:r>
          </a:p>
          <a:p>
            <a:pPr marL="330200" indent="-171450">
              <a:buFont typeface="Arial" pitchFamily="34" charset="0"/>
              <a:buChar char="•"/>
            </a:pPr>
            <a:r>
              <a:rPr lang="en-US" sz="800" kern="1200" dirty="0" smtClean="0">
                <a:solidFill>
                  <a:schemeClr val="tx1"/>
                </a:solidFill>
                <a:latin typeface="+mn-lt"/>
                <a:ea typeface="+mn-ea"/>
                <a:cs typeface="+mn-cs"/>
              </a:rPr>
              <a:t>Frequency pattern matching is an example of supervised learning, and is further subcategorized as classification. </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In supervised learning, generally, you supply a single or set of well defined columns to a machine learning routine, analysis is performed, a model is output, and then the model is used for scoring.</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In unsupervised learning, you may not know precisely what is contained in the columns you supply (the official terminology being, these are unlabeled columns), what the output may be, or whether the output is even useful.</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Above we referenced the K-nearest neighbors (</a:t>
            </a:r>
            <a:r>
              <a:rPr lang="en-US" sz="800" kern="1200" dirty="0" err="1" smtClean="0">
                <a:solidFill>
                  <a:schemeClr val="tx1"/>
                </a:solidFill>
                <a:latin typeface="+mn-lt"/>
                <a:ea typeface="+mn-ea"/>
                <a:cs typeface="+mn-cs"/>
              </a:rPr>
              <a:t>Knn</a:t>
            </a:r>
            <a:r>
              <a:rPr lang="en-US" sz="800" kern="1200" dirty="0" smtClean="0">
                <a:solidFill>
                  <a:schemeClr val="tx1"/>
                </a:solidFill>
                <a:latin typeface="+mn-lt"/>
                <a:ea typeface="+mn-ea"/>
                <a:cs typeface="+mn-cs"/>
              </a:rPr>
              <a:t>), a supervised classification/regression machine learning algorithm, to detect (classify) an unknown bird identity. To be more precise, we would have supplied bird data to a </a:t>
            </a:r>
            <a:r>
              <a:rPr lang="en-US" sz="800" kern="1200" dirty="0" err="1" smtClean="0">
                <a:solidFill>
                  <a:schemeClr val="tx1"/>
                </a:solidFill>
                <a:latin typeface="+mn-lt"/>
                <a:ea typeface="+mn-ea"/>
                <a:cs typeface="+mn-cs"/>
              </a:rPr>
              <a:t>Knn</a:t>
            </a:r>
            <a:r>
              <a:rPr lang="en-US" sz="800" kern="1200" dirty="0" smtClean="0">
                <a:solidFill>
                  <a:schemeClr val="tx1"/>
                </a:solidFill>
                <a:latin typeface="+mn-lt"/>
                <a:ea typeface="+mn-ea"/>
                <a:cs typeface="+mn-cs"/>
              </a:rPr>
              <a:t> routine and asked that routine to generate classes of data (groups of data). If we asked for two groups of data to be output, we might have received marine birds and non-marine birds. Or, the data may have produced meat eaters and non-meat eaters. The output of </a:t>
            </a:r>
            <a:r>
              <a:rPr lang="en-US" sz="800" kern="1200" dirty="0" err="1" smtClean="0">
                <a:solidFill>
                  <a:schemeClr val="tx1"/>
                </a:solidFill>
                <a:latin typeface="+mn-lt"/>
                <a:ea typeface="+mn-ea"/>
                <a:cs typeface="+mn-cs"/>
              </a:rPr>
              <a:t>Knn</a:t>
            </a:r>
            <a:r>
              <a:rPr lang="en-US" sz="800" kern="1200" dirty="0" smtClean="0">
                <a:solidFill>
                  <a:schemeClr val="tx1"/>
                </a:solidFill>
                <a:latin typeface="+mn-lt"/>
                <a:ea typeface="+mn-ea"/>
                <a:cs typeface="+mn-cs"/>
              </a:rPr>
              <a:t> would not have stated or even known what meat or marine is. </a:t>
            </a:r>
            <a:r>
              <a:rPr lang="en-US" sz="800" kern="1200" dirty="0" err="1" smtClean="0">
                <a:solidFill>
                  <a:schemeClr val="tx1"/>
                </a:solidFill>
                <a:latin typeface="+mn-lt"/>
                <a:ea typeface="+mn-ea"/>
                <a:cs typeface="+mn-cs"/>
              </a:rPr>
              <a:t>Knn</a:t>
            </a:r>
            <a:r>
              <a:rPr lang="en-US" sz="800" kern="1200" dirty="0" smtClean="0">
                <a:solidFill>
                  <a:schemeClr val="tx1"/>
                </a:solidFill>
                <a:latin typeface="+mn-lt"/>
                <a:ea typeface="+mn-ea"/>
                <a:cs typeface="+mn-cs"/>
              </a:rPr>
              <a:t> what have produced the two groups as the mathematically cleanest distinction of two groups of data.</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endParaRPr lang="en-US" sz="800" dirty="0" smtClean="0"/>
          </a:p>
        </p:txBody>
      </p:sp>
    </p:spTree>
    <p:extLst>
      <p:ext uri="{BB962C8B-B14F-4D97-AF65-F5344CB8AC3E}">
        <p14:creationId xmlns:p14="http://schemas.microsoft.com/office/powerpoint/2010/main" val="416590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err="1" smtClean="0"/>
              <a:t>Knn</a:t>
            </a:r>
            <a:r>
              <a:rPr lang="en-US" dirty="0" smtClean="0"/>
              <a:t> is most commonly used</a:t>
            </a:r>
            <a:r>
              <a:rPr lang="en-US" baseline="0" dirty="0" smtClean="0"/>
              <a:t> in </a:t>
            </a:r>
            <a:r>
              <a:rPr lang="en-US" dirty="0" smtClean="0"/>
              <a:t>a attribution process;</a:t>
            </a:r>
            <a:r>
              <a:rPr lang="en-US" baseline="0" dirty="0" smtClean="0"/>
              <a:t> given a known condition (persons who churn), what identifies these persons, what do they have in common.</a:t>
            </a:r>
          </a:p>
          <a:p>
            <a:endParaRPr lang="en-US" baseline="0" dirty="0" smtClean="0"/>
          </a:p>
          <a:p>
            <a:r>
              <a:rPr lang="en-US" baseline="0" dirty="0" smtClean="0"/>
              <a:t>If a cable DSL customer:</a:t>
            </a:r>
          </a:p>
          <a:p>
            <a:pPr marL="330200" indent="-171450">
              <a:buFont typeface="Arial" pitchFamily="34" charset="0"/>
              <a:buChar char="•"/>
            </a:pPr>
            <a:r>
              <a:rPr lang="en-US" baseline="0" dirty="0" smtClean="0"/>
              <a:t>Reboots their modem 3 times in one morning, hits the Web site near "DSL troubleshooting", and queries the Web site with the query term, "how to cancel service", what type of customer service specialist should we route them to when the call ?</a:t>
            </a:r>
          </a:p>
        </p:txBody>
      </p:sp>
    </p:spTree>
    <p:extLst>
      <p:ext uri="{BB962C8B-B14F-4D97-AF65-F5344CB8AC3E}">
        <p14:creationId xmlns:p14="http://schemas.microsoft.com/office/powerpoint/2010/main" val="416590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Entering a section on the </a:t>
            </a:r>
            <a:r>
              <a:rPr lang="en-US" dirty="0" err="1" smtClean="0"/>
              <a:t>Apriori</a:t>
            </a:r>
            <a:r>
              <a:rPr lang="en-US" dirty="0" smtClean="0"/>
              <a:t> algorithm;</a:t>
            </a:r>
            <a:r>
              <a:rPr lang="en-US" baseline="0" dirty="0" smtClean="0"/>
              <a:t> frequency pattern matching, supervised learning.</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sample data set we use over the next few pages:</a:t>
            </a:r>
          </a:p>
          <a:p>
            <a:endParaRPr lang="en-US" dirty="0" smtClean="0"/>
          </a:p>
          <a:p>
            <a:pPr marL="330200" indent="-171450">
              <a:buFont typeface="Arial" pitchFamily="34" charset="0"/>
              <a:buChar char="•"/>
            </a:pPr>
            <a:r>
              <a:rPr lang="en-US" dirty="0" smtClean="0"/>
              <a:t>5 total orders.</a:t>
            </a:r>
          </a:p>
          <a:p>
            <a:pPr marL="330200" indent="-171450">
              <a:buFont typeface="Arial" pitchFamily="34" charset="0"/>
              <a:buChar char="•"/>
            </a:pPr>
            <a:r>
              <a:rPr lang="en-US" dirty="0" smtClean="0"/>
              <a:t>Items on each order.</a:t>
            </a:r>
          </a:p>
          <a:p>
            <a:pPr marL="330200" indent="-171450">
              <a:buFont typeface="Arial" pitchFamily="34" charset="0"/>
              <a:buChar char="•"/>
            </a:pPr>
            <a:r>
              <a:rPr lang="en-US" dirty="0" smtClean="0"/>
              <a:t>Soy milk appears on 4 orders, diapers on 4 orders, soy and diapers appear on 3 orders together.</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Relative to the above:</a:t>
            </a:r>
          </a:p>
          <a:p>
            <a:endParaRPr lang="en-US" dirty="0" smtClean="0"/>
          </a:p>
          <a:p>
            <a:pPr marL="330200" indent="-171450">
              <a:buFont typeface="Arial" pitchFamily="34" charset="0"/>
              <a:buChar char="•"/>
            </a:pPr>
            <a:r>
              <a:rPr lang="en-US" dirty="0" smtClean="0"/>
              <a:t>Support is defined as the percentage of the dataset</a:t>
            </a:r>
            <a:r>
              <a:rPr lang="en-US" baseline="0" dirty="0" smtClean="0"/>
              <a:t> (in this case: a list of orders, 5 count), that contains a given item set (soy/diapers, 3 of 5, or 60%).</a:t>
            </a:r>
          </a:p>
          <a:p>
            <a:pPr marL="330200" indent="-171450">
              <a:buFont typeface="Arial" pitchFamily="34" charset="0"/>
              <a:buChar char="•"/>
            </a:pPr>
            <a:r>
              <a:rPr lang="en-US" baseline="0" dirty="0" smtClean="0"/>
              <a:t>Confidence is how defined as how (frequently this occurs). In this example; if the user buys diapers, How likely are they to buy soy ?</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The </a:t>
            </a:r>
            <a:r>
              <a:rPr lang="en-US" sz="800" kern="1200" dirty="0" err="1" smtClean="0">
                <a:solidFill>
                  <a:schemeClr val="tx1"/>
                </a:solidFill>
                <a:latin typeface="+mn-lt"/>
                <a:ea typeface="+mn-ea"/>
                <a:cs typeface="+mn-cs"/>
              </a:rPr>
              <a:t>Apriori</a:t>
            </a:r>
            <a:r>
              <a:rPr lang="en-US" sz="800" kern="1200" dirty="0" smtClean="0">
                <a:solidFill>
                  <a:schemeClr val="tx1"/>
                </a:solidFill>
                <a:latin typeface="+mn-lt"/>
                <a:ea typeface="+mn-ea"/>
                <a:cs typeface="+mn-cs"/>
              </a:rPr>
              <a:t> algorithm title derives from a Latin term and means, from before. In the description of the algorithm, we will highlight where the “from before” behavior (optimization) of this algorithm presents itself.</a:t>
            </a:r>
          </a:p>
          <a:p>
            <a:endParaRPr lang="en-US" dirty="0" smtClean="0"/>
          </a:p>
          <a:p>
            <a:pPr marL="330200" indent="-171450">
              <a:buFont typeface="Arial" pitchFamily="34" charset="0"/>
              <a:buChar char="•"/>
            </a:pPr>
            <a:r>
              <a:rPr lang="en-US" dirty="0" smtClean="0"/>
              <a:t>The data set in total contains five grocery store orders.</a:t>
            </a:r>
            <a:r>
              <a:rPr lang="en-US" baseline="0" dirty="0" smtClean="0"/>
              <a:t> </a:t>
            </a:r>
            <a:r>
              <a:rPr lang="en-US" dirty="0" smtClean="0"/>
              <a:t>The first order has two items; soy milk and lettuce. We see that four of the five orders contain soy milk; orders zero, and two through four.</a:t>
            </a:r>
          </a:p>
          <a:p>
            <a:pPr marL="330200" indent="-171450">
              <a:buFont typeface="Arial" pitchFamily="34" charset="0"/>
              <a:buChar char="•"/>
            </a:pPr>
            <a:endParaRPr lang="en-US" dirty="0" smtClean="0"/>
          </a:p>
          <a:p>
            <a:pPr marL="330200" indent="-171450">
              <a:buFont typeface="Arial" pitchFamily="34" charset="0"/>
              <a:buChar char="•"/>
            </a:pPr>
            <a:r>
              <a:rPr lang="en-US" b="1" dirty="0" smtClean="0"/>
              <a:t>The first task </a:t>
            </a:r>
            <a:r>
              <a:rPr lang="en-US" dirty="0" smtClean="0"/>
              <a:t>in the delivery of the </a:t>
            </a:r>
            <a:r>
              <a:rPr lang="en-US" dirty="0" err="1" smtClean="0"/>
              <a:t>Apriori</a:t>
            </a:r>
            <a:r>
              <a:rPr lang="en-US" dirty="0" smtClean="0"/>
              <a:t> algorithm is to walk once (loop) through the list of orders and generate a unique list of single items.</a:t>
            </a:r>
          </a:p>
          <a:p>
            <a:pPr marL="330200" indent="-171450">
              <a:buFont typeface="Arial" pitchFamily="34" charset="0"/>
              <a:buChar char="•"/>
            </a:pPr>
            <a:r>
              <a:rPr lang="en-US" dirty="0" smtClean="0"/>
              <a:t>In this example, this effort produces six unique single items; soy milk, lettuce, diapers, wine, chard (a type of beet), and OJ (orange juice).</a:t>
            </a:r>
          </a:p>
          <a:p>
            <a:pPr marL="330200" indent="-171450">
              <a:buFont typeface="Arial" pitchFamily="34" charset="0"/>
              <a:buChar char="•"/>
            </a:pPr>
            <a:r>
              <a:rPr lang="en-US" dirty="0" smtClean="0"/>
              <a:t>As a result of this processing we also know the number of total orders in the data set, a number we will use often.</a:t>
            </a:r>
          </a:p>
          <a:p>
            <a:pPr marL="330200" indent="-171450">
              <a:buFont typeface="Arial" pitchFamily="34" charset="0"/>
              <a:buChar char="•"/>
            </a:pPr>
            <a:endParaRPr lang="en-US" dirty="0" smtClean="0"/>
          </a:p>
          <a:p>
            <a:pPr marL="330200" indent="-171450">
              <a:buFont typeface="Arial" pitchFamily="34" charset="0"/>
              <a:buChar char="•"/>
            </a:pPr>
            <a:r>
              <a:rPr lang="en-US" dirty="0" smtClean="0"/>
              <a:t>Why do we generate a unique list of single items ?</a:t>
            </a:r>
          </a:p>
          <a:p>
            <a:pPr marL="330200" indent="-171450">
              <a:buFont typeface="Arial" pitchFamily="34" charset="0"/>
              <a:buChar char="•"/>
            </a:pPr>
            <a:r>
              <a:rPr lang="en-US" dirty="0" smtClean="0"/>
              <a:t>The official name of the list is, “candidate item set of size 1”, or C1.</a:t>
            </a:r>
          </a:p>
          <a:p>
            <a:pPr marL="330200" indent="-171450">
              <a:buFont typeface="Arial" pitchFamily="34" charset="0"/>
              <a:buChar char="•"/>
            </a:pPr>
            <a:r>
              <a:rPr lang="en-US" dirty="0" smtClean="0"/>
              <a:t>From this list (C1), we can generate the possible list of item pairs (C2, orders with 2 items, the candidate item set of size 2), the possible list of item triplets (C3, orders with 3 items), and so on.</a:t>
            </a:r>
          </a:p>
          <a:p>
            <a:pPr marL="330200" indent="-171450">
              <a:buFont typeface="Arial" pitchFamily="34" charset="0"/>
              <a:buChar char="•"/>
            </a:pPr>
            <a:endParaRPr lang="en-US" dirty="0" smtClean="0"/>
          </a:p>
          <a:p>
            <a:pPr marL="330200" indent="-171450">
              <a:buFont typeface="Arial" pitchFamily="34" charset="0"/>
              <a:buChar char="•"/>
            </a:pPr>
            <a:r>
              <a:rPr lang="en-US" dirty="0" smtClean="0"/>
              <a:t>Again, why are we creating these lists; aren’t these combinations already in our order set data ?</a:t>
            </a:r>
            <a:r>
              <a:rPr lang="en-US" baseline="0" dirty="0" smtClean="0"/>
              <a:t> </a:t>
            </a:r>
            <a:r>
              <a:rPr lang="en-US" dirty="0" smtClean="0"/>
              <a:t>Yes, but. The manner in which we create this lists is highly efficient, indexed and in memory. If we build these lists as we read and process the orders data set, we’ll be performing constant re-shuffling and bubble sorts, </a:t>
            </a:r>
            <a:r>
              <a:rPr lang="en-US" dirty="0" err="1" smtClean="0"/>
              <a:t>yadda</a:t>
            </a:r>
            <a:r>
              <a:rPr lang="en-US" dirty="0" smtClean="0"/>
              <a:t>.</a:t>
            </a:r>
          </a:p>
          <a:p>
            <a:pPr marL="330200" indent="-171450">
              <a:buFont typeface="Arial" pitchFamily="34" charset="0"/>
              <a:buChar char="•"/>
            </a:pPr>
            <a:r>
              <a:rPr lang="en-US" dirty="0" smtClean="0"/>
              <a:t>Generating these lists ourselves is faster, and in a moment you will see why.</a:t>
            </a:r>
          </a:p>
          <a:p>
            <a:pPr marL="330200" indent="-171450">
              <a:buFont typeface="Arial" pitchFamily="34" charset="0"/>
              <a:buChar char="•"/>
            </a:pPr>
            <a:endParaRPr lang="en-US" dirty="0" smtClean="0"/>
          </a:p>
          <a:p>
            <a:pPr marL="330200" indent="-171450">
              <a:buFont typeface="Arial" pitchFamily="34" charset="0"/>
              <a:buChar char="•"/>
            </a:pPr>
            <a:r>
              <a:rPr lang="en-US" dirty="0" smtClean="0"/>
              <a:t>There are really just two more keywords (variables) we have to define (support and confidence), and then you will have the bulk of understanding related to </a:t>
            </a:r>
            <a:r>
              <a:rPr lang="en-US" dirty="0" err="1" smtClean="0"/>
              <a:t>Apriori</a:t>
            </a:r>
            <a:r>
              <a:rPr lang="en-US" dirty="0" smtClean="0"/>
              <a:t>-</a:t>
            </a:r>
          </a:p>
          <a:p>
            <a:pPr marL="330200" indent="-171450">
              <a:buFont typeface="Arial" pitchFamily="34" charset="0"/>
              <a:buChar char="•"/>
            </a:pPr>
            <a:endParaRPr lang="en-US" dirty="0" smtClean="0"/>
          </a:p>
          <a:p>
            <a:pPr marL="330200" indent="-171450">
              <a:buFont typeface="Arial" pitchFamily="34" charset="0"/>
              <a:buChar char="•"/>
            </a:pPr>
            <a:r>
              <a:rPr lang="en-US" dirty="0" smtClean="0"/>
              <a:t>Support is defined as the item set count divided by the total order count.</a:t>
            </a:r>
          </a:p>
          <a:p>
            <a:pPr marL="330200" indent="-171450">
              <a:buFont typeface="Arial" pitchFamily="34" charset="0"/>
              <a:buChar char="•"/>
            </a:pPr>
            <a:endParaRPr lang="en-US" dirty="0" smtClean="0"/>
          </a:p>
          <a:p>
            <a:r>
              <a:rPr lang="en-US" dirty="0" smtClean="0"/>
              <a:t>   – Soy milk appears in 4 of 5 orders, and its “support” value is 4 / 5 == 80%.</a:t>
            </a:r>
          </a:p>
          <a:p>
            <a:r>
              <a:rPr lang="en-US" dirty="0" smtClean="0"/>
              <a:t>   – Chard appears in only 1 of 5 orders, and its support value is, 1 / 5 == 20%.</a:t>
            </a:r>
          </a:p>
          <a:p>
            <a:r>
              <a:rPr lang="en-US" dirty="0" smtClean="0"/>
              <a:t>   – Diapers / Wine appears in 3 of 5 orders, and its support value is 3 / 5 == 60%.</a:t>
            </a:r>
          </a:p>
          <a:p>
            <a:endParaRPr lang="en-US" dirty="0" smtClean="0"/>
          </a:p>
          <a:p>
            <a:r>
              <a:rPr lang="en-US" dirty="0" smtClean="0"/>
              <a:t>   We want to look at frequent item sets, and support is a value used to that end.</a:t>
            </a:r>
          </a:p>
          <a:p>
            <a:endParaRPr lang="en-US" dirty="0" smtClean="0"/>
          </a:p>
          <a:p>
            <a:pPr marL="330200" indent="-171450">
              <a:buFont typeface="Arial" pitchFamily="34" charset="0"/>
              <a:buChar char="•"/>
            </a:pPr>
            <a:r>
              <a:rPr lang="en-US" b="1" dirty="0" smtClean="0"/>
              <a:t>Our second task </a:t>
            </a:r>
            <a:r>
              <a:rPr lang="en-US" dirty="0" smtClean="0"/>
              <a:t>is to take C1, and generate a list of items pairs (C2). We generate C2 from C1 using a nested loop, super fast.</a:t>
            </a:r>
          </a:p>
          <a:p>
            <a:pPr marL="330200" indent="-171450">
              <a:buFont typeface="Arial" pitchFamily="34" charset="0"/>
              <a:buChar char="•"/>
            </a:pPr>
            <a:r>
              <a:rPr lang="en-US" dirty="0" smtClean="0"/>
              <a:t>Thus far all we have been doing is generating internal control structures in memory, inside our analysis routine. Now the fun begins.</a:t>
            </a:r>
          </a:p>
          <a:p>
            <a:pPr marL="330200" indent="-171450">
              <a:buFont typeface="Arial" pitchFamily="34" charset="0"/>
              <a:buChar char="•"/>
            </a:pPr>
            <a:endParaRPr lang="en-US" dirty="0" smtClean="0"/>
          </a:p>
          <a:p>
            <a:pPr marL="330200" indent="-171450">
              <a:buFont typeface="Arial" pitchFamily="34" charset="0"/>
              <a:buChar char="•"/>
            </a:pPr>
            <a:r>
              <a:rPr lang="en-US" dirty="0" smtClean="0"/>
              <a:t>We generate items pairs (C2) from C1 because this is the first time we are discussing performing this task in the dialog of this document.</a:t>
            </a:r>
          </a:p>
          <a:p>
            <a:pPr marL="330200" indent="-171450">
              <a:buFont typeface="Arial" pitchFamily="34" charset="0"/>
              <a:buChar char="•"/>
            </a:pPr>
            <a:r>
              <a:rPr lang="en-US" dirty="0" smtClean="0"/>
              <a:t>On subsequent/further processing, C2 will be used to generate C3, C3 generates C4, and so on, using this same function.</a:t>
            </a:r>
          </a:p>
          <a:p>
            <a:pPr marL="330200" indent="-171450">
              <a:buFont typeface="Arial" pitchFamily="34" charset="0"/>
              <a:buChar char="•"/>
            </a:pPr>
            <a:r>
              <a:rPr lang="en-US" dirty="0" smtClean="0"/>
              <a:t>We write this function so that it is re-entrant; so that we may pass (custom, or reduced) C(n) lists.</a:t>
            </a:r>
            <a:r>
              <a:rPr lang="en-US" baseline="0" dirty="0" smtClean="0"/>
              <a:t> </a:t>
            </a:r>
            <a:r>
              <a:rPr lang="en-US" dirty="0" smtClean="0"/>
              <a:t>Why ?</a:t>
            </a:r>
            <a:r>
              <a:rPr lang="en-US" baseline="0" dirty="0" smtClean="0"/>
              <a:t> </a:t>
            </a:r>
            <a:r>
              <a:rPr lang="en-US" dirty="0" smtClean="0"/>
              <a:t>Code optimization for one; write less application program code. But also you will see in a moment we will start pruning these lists C2, C3, etcetera, as given items sets display (weak relationships).</a:t>
            </a:r>
          </a:p>
          <a:p>
            <a:pPr marL="330200" indent="-171450">
              <a:buFont typeface="Arial" pitchFamily="34" charset="0"/>
              <a:buChar char="•"/>
            </a:pPr>
            <a:endParaRPr lang="en-US" dirty="0" smtClean="0"/>
          </a:p>
          <a:p>
            <a:pPr marL="330200" indent="-171450">
              <a:buFont typeface="Arial" pitchFamily="34" charset="0"/>
              <a:buChar char="•"/>
            </a:pPr>
            <a:r>
              <a:rPr lang="en-US" b="1" dirty="0" smtClean="0"/>
              <a:t>Our third task </a:t>
            </a:r>
            <a:r>
              <a:rPr lang="en-US" dirty="0" smtClean="0"/>
              <a:t>is to take C2 and evaluate it, to score it.</a:t>
            </a:r>
            <a:r>
              <a:rPr lang="en-US" baseline="0" dirty="0" smtClean="0"/>
              <a:t> </a:t>
            </a:r>
            <a:r>
              <a:rPr lang="en-US" dirty="0" smtClean="0"/>
              <a:t>Remember “support” ? Our sample (and small) data set has only five orders. As such, chard seems to have a really high support value of 20%. In the real world your data sets will have hundreds of thousands (or millions) of orders, and if something is only purchased 0.0002% of the time (a very low support value), you want to discard further processing of it.</a:t>
            </a:r>
            <a:r>
              <a:rPr lang="en-US" baseline="0" dirty="0" smtClean="0"/>
              <a:t> </a:t>
            </a:r>
            <a:r>
              <a:rPr lang="en-US" dirty="0" smtClean="0"/>
              <a:t>Why ?</a:t>
            </a:r>
            <a:r>
              <a:rPr lang="en-US" baseline="0" dirty="0" smtClean="0"/>
              <a:t> From an earlier slide</a:t>
            </a:r>
            <a:r>
              <a:rPr lang="en-US" dirty="0" smtClean="0"/>
              <a:t>, is a formula that displays how large possible (candidate) item sets can grow. A data set (list of orders) with 100 unique items (a C1), can generate,</a:t>
            </a:r>
          </a:p>
          <a:p>
            <a:r>
              <a:rPr lang="en-US" dirty="0" smtClean="0"/>
              <a:t>  </a:t>
            </a:r>
          </a:p>
          <a:p>
            <a:r>
              <a:rPr lang="en-US" dirty="0" smtClean="0"/>
              <a:t>       2 ^ 100 -1 == 1267650600228229401496703205375 item sets</a:t>
            </a:r>
          </a:p>
          <a:p>
            <a:endParaRPr lang="en-US" dirty="0" smtClean="0"/>
          </a:p>
          <a:p>
            <a:r>
              <a:rPr lang="en-US" dirty="0" smtClean="0"/>
              <a:t>      The caret (^) above means; 2 to the power of (100).</a:t>
            </a:r>
          </a:p>
          <a:p>
            <a:endParaRPr lang="en-US" dirty="0" smtClean="0"/>
          </a:p>
          <a:p>
            <a:pPr marL="330200" indent="-171450">
              <a:buFont typeface="Arial" pitchFamily="34" charset="0"/>
              <a:buChar char="•"/>
            </a:pPr>
            <a:r>
              <a:rPr lang="en-US" dirty="0" smtClean="0"/>
              <a:t>If items have very low support values, we remove them from the candidate item set for efficiency. Also, these items are just not frequently purchased; why even consider up selling them ?</a:t>
            </a:r>
          </a:p>
          <a:p>
            <a:pPr marL="330200" indent="-171450">
              <a:buFont typeface="Arial" pitchFamily="34" charset="0"/>
              <a:buChar char="•"/>
            </a:pPr>
            <a:endParaRPr lang="en-US" dirty="0" smtClean="0"/>
          </a:p>
          <a:p>
            <a:pPr marL="330200" indent="-171450">
              <a:buFont typeface="Arial" pitchFamily="34" charset="0"/>
              <a:buChar char="•"/>
            </a:pPr>
            <a:r>
              <a:rPr lang="en-US" dirty="0" smtClean="0"/>
              <a:t>The first of our two defined (variables) was support. Now we define confidence.</a:t>
            </a:r>
          </a:p>
          <a:p>
            <a:pPr marL="330200" indent="-171450">
              <a:buFont typeface="Arial" pitchFamily="34" charset="0"/>
              <a:buChar char="•"/>
            </a:pPr>
            <a:r>
              <a:rPr lang="en-US" dirty="0" smtClean="0"/>
              <a:t>Order number two contains the items (item set); soy milk, diapers, and wine (and OJ). If someone is only currently holding the item diapers, how certain can we be that they may also purchase wine ?</a:t>
            </a:r>
          </a:p>
          <a:p>
            <a:pPr marL="330200" indent="-171450">
              <a:buFont typeface="Arial" pitchFamily="34" charset="0"/>
              <a:buChar char="•"/>
            </a:pPr>
            <a:endParaRPr lang="en-US" dirty="0" smtClean="0"/>
          </a:p>
          <a:p>
            <a:r>
              <a:rPr lang="en-US" dirty="0" smtClean="0"/>
              <a:t>   An example will help-</a:t>
            </a:r>
          </a:p>
          <a:p>
            <a:endParaRPr lang="en-US" dirty="0" smtClean="0"/>
          </a:p>
          <a:p>
            <a:r>
              <a:rPr lang="en-US" dirty="0" smtClean="0"/>
              <a:t>   The diapers (A) and wine (B) item set occurs in 3 of 5 total orders, a support value of 3 / 5 == 60%.</a:t>
            </a:r>
          </a:p>
          <a:p>
            <a:r>
              <a:rPr lang="en-US" dirty="0" smtClean="0"/>
              <a:t>   Diapers (A) alone (as an item set) occurs in 4 of 5 total orders, a support value of 4 / 5 == 80%</a:t>
            </a:r>
          </a:p>
          <a:p>
            <a:endParaRPr lang="en-US" dirty="0" smtClean="0"/>
          </a:p>
          <a:p>
            <a:r>
              <a:rPr lang="en-US" dirty="0" smtClean="0"/>
              <a:t>   Confidence is defined as,</a:t>
            </a:r>
            <a:r>
              <a:rPr lang="en-US" baseline="0" dirty="0" smtClean="0"/>
              <a:t>  </a:t>
            </a:r>
            <a:r>
              <a:rPr lang="en-US" dirty="0" smtClean="0"/>
              <a:t>support (A,B) / support (A)</a:t>
            </a:r>
          </a:p>
          <a:p>
            <a:endParaRPr lang="en-US" dirty="0" smtClean="0"/>
          </a:p>
          <a:p>
            <a:r>
              <a:rPr lang="en-US" dirty="0" smtClean="0"/>
              <a:t>      (diapers-A, wine-B) / (diapers-A) == (3/5) / (4/5) == 75%</a:t>
            </a:r>
          </a:p>
          <a:p>
            <a:r>
              <a:rPr lang="en-US" dirty="0" smtClean="0"/>
              <a:t>T</a:t>
            </a:r>
          </a:p>
          <a:p>
            <a:r>
              <a:rPr lang="en-US" dirty="0" smtClean="0"/>
              <a:t>      Thus we can say, from order history; we are 75% confident that a diaper user will also buy wine. 75% is our confidence level.</a:t>
            </a:r>
          </a:p>
          <a:p>
            <a:endParaRPr lang="en-US" dirty="0" smtClean="0"/>
          </a:p>
          <a:p>
            <a:r>
              <a:rPr lang="en-US" dirty="0" smtClean="0"/>
              <a:t>   Just to be excessively verbose-</a:t>
            </a:r>
          </a:p>
          <a:p>
            <a:endParaRPr lang="en-US" dirty="0" smtClean="0"/>
          </a:p>
          <a:p>
            <a:r>
              <a:rPr lang="en-US" dirty="0" smtClean="0"/>
              <a:t>   The left side of that equation is called the antecedent, and the right side is called the subsequent.</a:t>
            </a:r>
          </a:p>
          <a:p>
            <a:endParaRPr lang="en-US" dirty="0" smtClean="0"/>
          </a:p>
          <a:p>
            <a:r>
              <a:rPr lang="en-US" dirty="0" smtClean="0"/>
              <a:t>   Human behavior certainly, we can not state why diaper users buy wine, but the data displays that they do.</a:t>
            </a:r>
          </a:p>
          <a:p>
            <a:endParaRPr lang="en-US" dirty="0" smtClean="0"/>
          </a:p>
          <a:p>
            <a:r>
              <a:rPr lang="en-US" dirty="0" smtClean="0"/>
              <a:t>   Also, notice that the relationship of wine to diapers is different than diapers to wine, because the support value for wine is different; this relationship is directional. Don’t get hung up on the answer, as this data set is ridiculously small and inaccurate.</a:t>
            </a:r>
          </a:p>
          <a:p>
            <a:endParaRPr lang="en-US" dirty="0" smtClean="0"/>
          </a:p>
          <a:p>
            <a:r>
              <a:rPr lang="en-US" b="1" dirty="0" smtClean="0"/>
              <a:t>Fourth and final tasks-</a:t>
            </a:r>
          </a:p>
          <a:p>
            <a:endParaRPr lang="en-US" dirty="0" smtClean="0"/>
          </a:p>
          <a:p>
            <a:r>
              <a:rPr lang="en-US" dirty="0" smtClean="0"/>
              <a:t>We have the gist of things already covered:</a:t>
            </a:r>
          </a:p>
          <a:p>
            <a:endParaRPr lang="en-US" dirty="0" smtClean="0"/>
          </a:p>
          <a:p>
            <a:r>
              <a:rPr lang="en-US" dirty="0" smtClean="0"/>
              <a:t>• We generate C1, and use this to generate C2, C3 generates C3, and so on.</a:t>
            </a:r>
          </a:p>
          <a:p>
            <a:r>
              <a:rPr lang="en-US" dirty="0" smtClean="0"/>
              <a:t>• We use support and confidence to prune C2 on down.</a:t>
            </a:r>
          </a:p>
          <a:p>
            <a:endParaRPr lang="en-US" dirty="0" smtClean="0"/>
          </a:p>
          <a:p>
            <a:r>
              <a:rPr lang="en-US" dirty="0" smtClean="0"/>
              <a:t>Recall that </a:t>
            </a:r>
            <a:r>
              <a:rPr lang="en-US" dirty="0" err="1" smtClean="0"/>
              <a:t>Apriori</a:t>
            </a:r>
            <a:r>
              <a:rPr lang="en-US" dirty="0" smtClean="0"/>
              <a:t> is Latin for “from before” ?</a:t>
            </a:r>
          </a:p>
          <a:p>
            <a:endParaRPr lang="en-US" dirty="0" smtClean="0"/>
          </a:p>
          <a:p>
            <a:r>
              <a:rPr lang="en-US" dirty="0" smtClean="0"/>
              <a:t>If a given item set is pruned from C(n) because low support or confidence, it also does not get passed down to C(n+1). If folks aren’t buying prunes (low support), why should we expect they buy prunes and beer ? If we have low confidence that folks buy prunes, beer and then Danishes, why would we expect with high confidence prunes, beer, </a:t>
            </a:r>
            <a:r>
              <a:rPr lang="en-US" dirty="0" err="1" smtClean="0"/>
              <a:t>danish</a:t>
            </a:r>
            <a:r>
              <a:rPr lang="en-US" dirty="0" smtClean="0"/>
              <a:t> and then tissues ?</a:t>
            </a:r>
          </a:p>
          <a:p>
            <a:endParaRPr lang="en-US" dirty="0" smtClean="0"/>
          </a:p>
          <a:p>
            <a:r>
              <a:rPr lang="en-US" dirty="0" smtClean="0"/>
              <a:t>The “from before” reference is made to the manner in which we prune candidate item sets; prune from what we have seen upstream in the derived data.</a:t>
            </a:r>
          </a:p>
          <a:p>
            <a:endParaRPr lang="en-US" dirty="0" smtClean="0"/>
          </a:p>
          <a:p>
            <a:r>
              <a:rPr lang="en-US" dirty="0" smtClean="0"/>
              <a:t>Another final task is to output association rules, which are just the stated relationship of confidence level, and an antecedent and consequent item set; example, (diapers --&gt; wine, 75%).</a:t>
            </a:r>
          </a:p>
          <a:p>
            <a:endParaRPr lang="en-US" dirty="0" smtClean="0"/>
          </a:p>
          <a:p>
            <a:r>
              <a:rPr lang="en-US" baseline="0" dirty="0" smtClean="0"/>
              <a:t>   </a:t>
            </a:r>
            <a:r>
              <a:rPr lang="en-US" dirty="0" smtClean="0"/>
              <a:t>Where we had candidate item set 1 (C1), producing C2, and so on, we need to mention that the scored (reduced by support and confidence) item sets are generally referred to as, L1, L2, etcetera.</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On the next page we enter a Discussion Lab;</a:t>
            </a:r>
            <a:r>
              <a:rPr lang="en-US" baseline="0" dirty="0" smtClean="0"/>
              <a:t> define machine learning</a:t>
            </a:r>
            <a:endParaRPr lang="en-US" dirty="0" smtClean="0"/>
          </a:p>
          <a:p>
            <a:pPr marL="15875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Relevant quote: </a:t>
            </a:r>
          </a:p>
          <a:p>
            <a:pPr lvl="1"/>
            <a:r>
              <a:rPr lang="en-US" dirty="0" smtClean="0"/>
              <a:t>Claude</a:t>
            </a:r>
            <a:r>
              <a:rPr lang="en-US" baseline="0" dirty="0" smtClean="0"/>
              <a:t> Shannon, "</a:t>
            </a:r>
            <a:r>
              <a:rPr lang="en-US" dirty="0" smtClean="0"/>
              <a:t>Information: the negative reciprocal value of probability.</a:t>
            </a:r>
          </a:p>
          <a:p>
            <a:pPr lvl="1"/>
            <a:r>
              <a:rPr lang="en-US" dirty="0" smtClean="0"/>
              <a:t>Source: https://www.brainyquote.com/topics/probability</a:t>
            </a:r>
          </a:p>
          <a:p>
            <a:endParaRPr lang="en-US" dirty="0"/>
          </a:p>
        </p:txBody>
      </p:sp>
    </p:spTree>
    <p:extLst>
      <p:ext uri="{BB962C8B-B14F-4D97-AF65-F5344CB8AC3E}">
        <p14:creationId xmlns:p14="http://schemas.microsoft.com/office/powerpoint/2010/main" val="70361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email above, lists our working goal. </a:t>
            </a:r>
            <a:endParaRPr lang="en-US" dirty="0"/>
          </a:p>
        </p:txBody>
      </p:sp>
    </p:spTree>
    <p:extLst>
      <p:ext uri="{BB962C8B-B14F-4D97-AF65-F5344CB8AC3E}">
        <p14:creationId xmlns:p14="http://schemas.microsoft.com/office/powerpoint/2010/main" val="3135358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We’d love to credit where we downloaded this larger data set from (probably from one of the Apache Spark pages), but we’ve lost that link. Sorry. </a:t>
            </a:r>
          </a:p>
          <a:p>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10,000+/- orders, and at some point this data was likely real; the confidence levels and related association rules seem to make sense.</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9,835 total orders, 43,367 total items sold,</a:t>
            </a:r>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169 unique items,</a:t>
            </a:r>
            <a:r>
              <a:rPr lang="en-US" sz="800" kern="1200" baseline="0" dirty="0" smtClean="0">
                <a:solidFill>
                  <a:schemeClr val="tx1"/>
                </a:solidFill>
                <a:latin typeface="+mn-lt"/>
                <a:ea typeface="+mn-ea"/>
                <a:cs typeface="+mn-cs"/>
              </a:rPr>
              <a:t> </a:t>
            </a:r>
            <a:r>
              <a:rPr lang="en-US" sz="800" kern="1200" dirty="0" smtClean="0">
                <a:solidFill>
                  <a:schemeClr val="tx1"/>
                </a:solidFill>
                <a:latin typeface="+mn-lt"/>
                <a:ea typeface="+mn-ea"/>
                <a:cs typeface="+mn-cs"/>
              </a:rPr>
              <a:t>4.4 average items per order.</a:t>
            </a:r>
          </a:p>
          <a:p>
            <a:pPr marL="330200" indent="-171450">
              <a:buFont typeface="Arial" pitchFamily="34" charset="0"/>
              <a:buChar char="•"/>
            </a:pPr>
            <a:r>
              <a:rPr lang="en-US" sz="800" kern="1200" dirty="0" smtClean="0">
                <a:solidFill>
                  <a:schemeClr val="tx1"/>
                </a:solidFill>
                <a:latin typeface="+mn-lt"/>
                <a:ea typeface="+mn-ea"/>
                <a:cs typeface="+mn-cs"/>
              </a:rPr>
              <a:t>With a requested 1% support level, we can generate 523 association rules.</a:t>
            </a:r>
          </a:p>
          <a:p>
            <a:pPr marL="330200" indent="-171450">
              <a:buFont typeface="Arial" pitchFamily="34" charset="0"/>
              <a:buChar char="•"/>
            </a:pPr>
            <a:endParaRPr lang="en-US" sz="800" kern="1200" dirty="0" smtClean="0">
              <a:solidFill>
                <a:schemeClr val="tx1"/>
              </a:solidFill>
              <a:latin typeface="+mn-lt"/>
              <a:ea typeface="+mn-ea"/>
              <a:cs typeface="+mn-cs"/>
            </a:endParaRPr>
          </a:p>
          <a:p>
            <a:pPr marL="330200" indent="-171450">
              <a:buFont typeface="Arial" pitchFamily="34" charset="0"/>
              <a:buChar char="•"/>
            </a:pPr>
            <a:r>
              <a:rPr lang="en-US" sz="800" kern="1200" dirty="0" smtClean="0">
                <a:solidFill>
                  <a:schemeClr val="tx1"/>
                </a:solidFill>
                <a:latin typeface="+mn-lt"/>
                <a:ea typeface="+mn-ea"/>
                <a:cs typeface="+mn-cs"/>
              </a:rPr>
              <a:t>Using </a:t>
            </a:r>
            <a:r>
              <a:rPr lang="en-US" sz="800" kern="1200" dirty="0" err="1" smtClean="0">
                <a:solidFill>
                  <a:schemeClr val="tx1"/>
                </a:solidFill>
                <a:latin typeface="+mn-lt"/>
                <a:ea typeface="+mn-ea"/>
                <a:cs typeface="+mn-cs"/>
              </a:rPr>
              <a:t>real’ish</a:t>
            </a:r>
            <a:r>
              <a:rPr lang="en-US" sz="800" kern="1200" dirty="0" smtClean="0">
                <a:solidFill>
                  <a:schemeClr val="tx1"/>
                </a:solidFill>
                <a:latin typeface="+mn-lt"/>
                <a:ea typeface="+mn-ea"/>
                <a:cs typeface="+mn-cs"/>
              </a:rPr>
              <a:t> data, we see that the highest observed confidence level in this data set was butter to whole milk, at nearly 50%.The lowest observed confidence level (still though with a support level of 1% or higher), was whole milk to hard cheese at less then 4% confidence.</a:t>
            </a:r>
            <a:endParaRPr lang="en-US" sz="800" dirty="0"/>
          </a:p>
        </p:txBody>
      </p:sp>
    </p:spTree>
    <p:extLst>
      <p:ext uri="{BB962C8B-B14F-4D97-AF65-F5344CB8AC3E}">
        <p14:creationId xmlns:p14="http://schemas.microsoft.com/office/powerpoint/2010/main" val="4165905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If you hand coded the </a:t>
            </a:r>
            <a:r>
              <a:rPr lang="en-US" dirty="0" err="1" smtClean="0"/>
              <a:t>Apriori</a:t>
            </a:r>
            <a:r>
              <a:rPr lang="en-US" dirty="0" smtClean="0"/>
              <a:t> in simple Python:</a:t>
            </a:r>
          </a:p>
          <a:p>
            <a:endParaRPr lang="en-US" dirty="0" smtClean="0"/>
          </a:p>
          <a:p>
            <a:pPr marL="330200" indent="-171450">
              <a:buFont typeface="Arial" pitchFamily="34" charset="0"/>
              <a:buChar char="•"/>
            </a:pPr>
            <a:r>
              <a:rPr lang="en-US" dirty="0" smtClean="0"/>
              <a:t>We supply this file, if you wish to investigate.</a:t>
            </a:r>
          </a:p>
          <a:p>
            <a:pPr marL="330200" indent="-171450">
              <a:buFont typeface="Arial" pitchFamily="34" charset="0"/>
              <a:buChar char="•"/>
            </a:pPr>
            <a:endParaRPr lang="en-US" dirty="0" smtClean="0"/>
          </a:p>
          <a:p>
            <a:pPr marL="330200" indent="-171450">
              <a:buFont typeface="Arial" pitchFamily="34" charset="0"/>
              <a:buChar char="•"/>
            </a:pPr>
            <a:r>
              <a:rPr lang="en-US" dirty="0" smtClean="0"/>
              <a:t>Single threaded by default, pipelined parallelism (Spark/ML), is non-trivial</a:t>
            </a:r>
            <a:r>
              <a:rPr lang="en-US" baseline="0" dirty="0" smtClean="0"/>
              <a:t>. In the graph above, notice only one CPU is active at a time.</a:t>
            </a:r>
          </a:p>
          <a:p>
            <a:pPr marL="330200" indent="-171450">
              <a:buFont typeface="Arial" pitchFamily="34" charset="0"/>
              <a:buChar char="•"/>
            </a:pPr>
            <a:r>
              <a:rPr lang="en-US" baseline="0" dirty="0" smtClean="0"/>
              <a:t>809 </a:t>
            </a:r>
            <a:r>
              <a:rPr lang="en-US" baseline="0" dirty="0" smtClean="0"/>
              <a:t>lines, with generous comments</a:t>
            </a:r>
          </a:p>
          <a:p>
            <a:pPr marL="330200" indent="-171450">
              <a:buFont typeface="Arial" pitchFamily="34" charset="0"/>
              <a:buChar char="•"/>
            </a:pPr>
            <a:r>
              <a:rPr lang="en-US" baseline="0" dirty="0" smtClean="0"/>
              <a:t>Small data set, completes. Large data set, killed after one hour.</a:t>
            </a:r>
            <a:endParaRPr lang="en-US" baseline="0" dirty="0" smtClean="0"/>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Spark/ML libraries only, 66 lines</a:t>
            </a:r>
          </a:p>
          <a:p>
            <a:pPr marL="330200" indent="-171450">
              <a:buFont typeface="Arial" pitchFamily="34" charset="0"/>
              <a:buChar char="•"/>
            </a:pPr>
            <a:r>
              <a:rPr lang="en-US" baseline="0" dirty="0" smtClean="0"/>
              <a:t>Full on Spark/</a:t>
            </a:r>
            <a:r>
              <a:rPr lang="en-US" baseline="0" dirty="0" err="1" smtClean="0"/>
              <a:t>Scala</a:t>
            </a:r>
            <a:r>
              <a:rPr lang="en-US" baseline="0" dirty="0" smtClean="0"/>
              <a:t>/ML,  88 </a:t>
            </a:r>
            <a:r>
              <a:rPr lang="en-US" baseline="0" dirty="0" smtClean="0"/>
              <a:t>lines</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Both above; completes in seconds on large data set.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Entering a section on how to code the </a:t>
            </a:r>
            <a:r>
              <a:rPr lang="en-US" dirty="0" err="1" smtClean="0"/>
              <a:t>Apriori</a:t>
            </a:r>
            <a:r>
              <a:rPr lang="en-US" dirty="0" smtClean="0"/>
              <a:t> algorithm.</a:t>
            </a:r>
            <a:endParaRPr lang="en-US" dirty="0"/>
          </a:p>
        </p:txBody>
      </p:sp>
    </p:spTree>
    <p:extLst>
      <p:ext uri="{BB962C8B-B14F-4D97-AF65-F5344CB8AC3E}">
        <p14:creationId xmlns:p14="http://schemas.microsoft.com/office/powerpoint/2010/main" val="2042939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dirty="0" smtClean="0"/>
              <a:t>All of the code that follows is</a:t>
            </a:r>
            <a:r>
              <a:rPr lang="en-US" sz="800" baseline="0" dirty="0" smtClean="0"/>
              <a:t> documented at,</a:t>
            </a:r>
          </a:p>
          <a:p>
            <a:r>
              <a:rPr lang="en-US" sz="800" baseline="0" dirty="0" smtClean="0"/>
              <a:t>   https://spark.apache.org/docs/latest/mllib-frequent-pattern-mining.html</a:t>
            </a:r>
            <a:endParaRPr lang="en-US" sz="800" dirty="0" smtClean="0"/>
          </a:p>
          <a:p>
            <a:endParaRPr lang="en-US" sz="800" dirty="0" smtClean="0"/>
          </a:p>
          <a:p>
            <a:r>
              <a:rPr lang="en-US" sz="800" dirty="0" smtClean="0"/>
              <a:t>October/2017-</a:t>
            </a:r>
          </a:p>
          <a:p>
            <a:endParaRPr lang="en-US" sz="800" dirty="0" smtClean="0"/>
          </a:p>
          <a:p>
            <a:r>
              <a:rPr lang="en-US" sz="800" dirty="0" smtClean="0"/>
              <a:t>From,</a:t>
            </a:r>
          </a:p>
          <a:p>
            <a:pPr lvl="1"/>
            <a:r>
              <a:rPr lang="en-US" sz="800" dirty="0" smtClean="0"/>
              <a:t>https://spark.apache.org/docs/1.6.0/mllib-frequent-pattern-mining.html</a:t>
            </a:r>
          </a:p>
          <a:p>
            <a:pPr lvl="1"/>
            <a:r>
              <a:rPr lang="en-US" sz="800" dirty="0" smtClean="0"/>
              <a:t>http://spark.apache.org/docs/2.0.2/api/python/_modules/pyspark/mllib/fpm.html</a:t>
            </a:r>
          </a:p>
          <a:p>
            <a:endParaRPr lang="en-US" sz="800" dirty="0" smtClean="0"/>
          </a:p>
          <a:p>
            <a:r>
              <a:rPr lang="en-US" sz="800" dirty="0" smtClean="0"/>
              <a:t>The Spark </a:t>
            </a:r>
            <a:r>
              <a:rPr lang="en-US" sz="800" dirty="0" err="1" smtClean="0"/>
              <a:t>MLlib</a:t>
            </a:r>
            <a:r>
              <a:rPr lang="en-US" sz="800" dirty="0" smtClean="0"/>
              <a:t>/</a:t>
            </a:r>
            <a:r>
              <a:rPr lang="en-US" sz="800" dirty="0" err="1" smtClean="0"/>
              <a:t>Apriori</a:t>
            </a:r>
            <a:r>
              <a:rPr lang="en-US" sz="800" dirty="0" smtClean="0"/>
              <a:t> library has methods to calculate</a:t>
            </a:r>
            <a:r>
              <a:rPr lang="en-US" sz="800" baseline="0" dirty="0" smtClean="0"/>
              <a:t> </a:t>
            </a:r>
            <a:r>
              <a:rPr lang="en-US" sz="800" dirty="0" smtClean="0"/>
              <a:t>support. This same library is not complete. and does not</a:t>
            </a:r>
            <a:r>
              <a:rPr lang="en-US" sz="800" baseline="0" dirty="0" smtClean="0"/>
              <a:t> </a:t>
            </a:r>
            <a:r>
              <a:rPr lang="en-US" sz="800" dirty="0" smtClean="0"/>
              <a:t>include methods to calculate association rules. There is</a:t>
            </a:r>
            <a:r>
              <a:rPr lang="en-US" sz="800" baseline="0" dirty="0" smtClean="0"/>
              <a:t> </a:t>
            </a:r>
            <a:r>
              <a:rPr lang="en-US" sz="800" dirty="0" smtClean="0"/>
              <a:t>a </a:t>
            </a:r>
            <a:r>
              <a:rPr lang="en-US" sz="800" dirty="0" err="1" smtClean="0"/>
              <a:t>Jira</a:t>
            </a:r>
            <a:r>
              <a:rPr lang="en-US" sz="800" dirty="0" smtClean="0"/>
              <a:t> for this, and they are working on it, but ..</a:t>
            </a:r>
          </a:p>
          <a:p>
            <a:endParaRPr lang="en-US" sz="800" dirty="0" smtClean="0"/>
          </a:p>
          <a:p>
            <a:pPr lvl="1"/>
            <a:r>
              <a:rPr lang="en-US" sz="800" dirty="0" smtClean="0"/>
              <a:t>https://issues.apache.org/jira/browse/SPARK-14501</a:t>
            </a:r>
          </a:p>
          <a:p>
            <a:endParaRPr lang="en-US" sz="800" dirty="0" smtClean="0"/>
          </a:p>
          <a:p>
            <a:endParaRPr lang="en-US" sz="800" dirty="0"/>
          </a:p>
        </p:txBody>
      </p:sp>
    </p:spTree>
    <p:extLst>
      <p:ext uri="{BB962C8B-B14F-4D97-AF65-F5344CB8AC3E}">
        <p14:creationId xmlns:p14="http://schemas.microsoft.com/office/powerpoint/2010/main" val="4165905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dirty="0" smtClean="0"/>
              <a:t>October/2017-</a:t>
            </a:r>
          </a:p>
          <a:p>
            <a:endParaRPr lang="en-US" sz="800" dirty="0" smtClean="0"/>
          </a:p>
          <a:p>
            <a:r>
              <a:rPr lang="en-US" sz="800" dirty="0" smtClean="0"/>
              <a:t>From,</a:t>
            </a:r>
          </a:p>
          <a:p>
            <a:pPr lvl="1"/>
            <a:r>
              <a:rPr lang="en-US" sz="800" dirty="0" smtClean="0"/>
              <a:t>https://spark.apache.org/docs/1.6.0/mllib-frequent-pattern-mining.html</a:t>
            </a:r>
          </a:p>
          <a:p>
            <a:pPr lvl="1"/>
            <a:r>
              <a:rPr lang="en-US" sz="800" dirty="0" smtClean="0"/>
              <a:t>http://spark.apache.org/docs/2.0.2/api/python/_modules/pyspark/mllib/fpm.html</a:t>
            </a:r>
          </a:p>
          <a:p>
            <a:endParaRPr lang="en-US" sz="800" dirty="0" smtClean="0"/>
          </a:p>
          <a:p>
            <a:r>
              <a:rPr lang="en-US" sz="800" dirty="0" smtClean="0"/>
              <a:t>The Spark </a:t>
            </a:r>
            <a:r>
              <a:rPr lang="en-US" sz="800" dirty="0" err="1" smtClean="0"/>
              <a:t>MLlib</a:t>
            </a:r>
            <a:r>
              <a:rPr lang="en-US" sz="800" dirty="0" smtClean="0"/>
              <a:t>/</a:t>
            </a:r>
            <a:r>
              <a:rPr lang="en-US" sz="800" dirty="0" err="1" smtClean="0"/>
              <a:t>Apriori</a:t>
            </a:r>
            <a:r>
              <a:rPr lang="en-US" sz="800" dirty="0" smtClean="0"/>
              <a:t> library has methods to calculate</a:t>
            </a:r>
            <a:r>
              <a:rPr lang="en-US" sz="800" baseline="0" dirty="0" smtClean="0"/>
              <a:t> </a:t>
            </a:r>
            <a:r>
              <a:rPr lang="en-US" sz="800" dirty="0" smtClean="0"/>
              <a:t>support. This same library is not complete. and does not</a:t>
            </a:r>
            <a:r>
              <a:rPr lang="en-US" sz="800" baseline="0" dirty="0" smtClean="0"/>
              <a:t> </a:t>
            </a:r>
            <a:r>
              <a:rPr lang="en-US" sz="800" dirty="0" smtClean="0"/>
              <a:t>include methods to calculate association rules. There is</a:t>
            </a:r>
            <a:r>
              <a:rPr lang="en-US" sz="800" baseline="0" dirty="0" smtClean="0"/>
              <a:t> </a:t>
            </a:r>
            <a:r>
              <a:rPr lang="en-US" sz="800" dirty="0" smtClean="0"/>
              <a:t>a </a:t>
            </a:r>
            <a:r>
              <a:rPr lang="en-US" sz="800" dirty="0" err="1" smtClean="0"/>
              <a:t>Jira</a:t>
            </a:r>
            <a:r>
              <a:rPr lang="en-US" sz="800" dirty="0" smtClean="0"/>
              <a:t> for this, and they are working on it, but ..</a:t>
            </a:r>
          </a:p>
          <a:p>
            <a:endParaRPr lang="en-US" sz="800" dirty="0" smtClean="0"/>
          </a:p>
          <a:p>
            <a:pPr lvl="1"/>
            <a:r>
              <a:rPr lang="en-US" sz="800" dirty="0" smtClean="0"/>
              <a:t>https://issues.apache.org/jira/browse/SPARK-14501</a:t>
            </a:r>
          </a:p>
          <a:p>
            <a:endParaRPr lang="en-US" sz="800" dirty="0" smtClean="0"/>
          </a:p>
          <a:p>
            <a:endParaRPr lang="en-US" sz="800" dirty="0"/>
          </a:p>
        </p:txBody>
      </p:sp>
    </p:spTree>
    <p:extLst>
      <p:ext uri="{BB962C8B-B14F-4D97-AF65-F5344CB8AC3E}">
        <p14:creationId xmlns:p14="http://schemas.microsoft.com/office/powerpoint/2010/main" val="416590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imports needed to support this program</a:t>
            </a:r>
            <a:r>
              <a:rPr lang="en-US" baseline="0" dirty="0" smtClean="0"/>
              <a:t> are listed above.</a:t>
            </a:r>
            <a:endParaRPr lang="en-US" dirty="0" smtClean="0"/>
          </a:p>
          <a:p>
            <a:endParaRPr lang="en-US" dirty="0" smtClean="0"/>
          </a:p>
          <a:p>
            <a:r>
              <a:rPr lang="en-US" dirty="0" smtClean="0"/>
              <a:t>All of the code that follows is</a:t>
            </a:r>
            <a:r>
              <a:rPr lang="en-US" baseline="0" dirty="0" smtClean="0"/>
              <a:t> documented at,</a:t>
            </a:r>
          </a:p>
          <a:p>
            <a:r>
              <a:rPr lang="en-US" baseline="0" dirty="0" smtClean="0"/>
              <a:t>   https://spark.apache.org/docs/latest/mllib-frequent-pattern-mining.html</a:t>
            </a:r>
            <a:endParaRPr lang="en-US" dirty="0" smtClean="0"/>
          </a:p>
        </p:txBody>
      </p:sp>
    </p:spTree>
    <p:extLst>
      <p:ext uri="{BB962C8B-B14F-4D97-AF65-F5344CB8AC3E}">
        <p14:creationId xmlns:p14="http://schemas.microsoft.com/office/powerpoint/2010/main" val="4165905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All of the code above is to prepare the data; put the data in the format expected by the library receiving it.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From the documentation:</a:t>
            </a:r>
          </a:p>
          <a:p>
            <a:endParaRPr lang="en-US" dirty="0" smtClean="0"/>
          </a:p>
          <a:p>
            <a:pPr marL="330200" indent="-171450">
              <a:buFont typeface="Arial" pitchFamily="34" charset="0"/>
              <a:buChar char="•"/>
            </a:pPr>
            <a:r>
              <a:rPr lang="en-US" dirty="0" smtClean="0"/>
              <a:t>Due</a:t>
            </a:r>
            <a:r>
              <a:rPr lang="en-US" baseline="0" dirty="0" smtClean="0"/>
              <a:t> to lazy evaluation, run() is not actually "run"; run() is a transform. How do you know this ? The presence of collect() on the line that follows.</a:t>
            </a:r>
          </a:p>
          <a:p>
            <a:pPr marL="330200" indent="-171450">
              <a:buFont typeface="Arial" pitchFamily="34" charset="0"/>
              <a:buChar char="•"/>
            </a:pPr>
            <a:r>
              <a:rPr lang="en-US" baseline="0" dirty="0" smtClean="0"/>
              <a:t>Per the documentation, run() eventually returns an RDD (it's an RDD library). A root level element of the array/structure returned from run() is titled, </a:t>
            </a:r>
            <a:r>
              <a:rPr lang="en-US" baseline="0" dirty="0" err="1" smtClean="0"/>
              <a:t>freqItemsets</a:t>
            </a:r>
            <a:r>
              <a:rPr lang="en-US" baseline="0" dirty="0" smtClean="0"/>
              <a:t>, with further subdivisions.</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Relative to the example above:</a:t>
            </a:r>
          </a:p>
          <a:p>
            <a:endParaRPr lang="en-US" dirty="0" smtClean="0"/>
          </a:p>
          <a:p>
            <a:pPr marL="330200" indent="-171450">
              <a:buFont typeface="Arial" pitchFamily="34" charset="0"/>
              <a:buChar char="•"/>
            </a:pPr>
            <a:r>
              <a:rPr lang="en-US" dirty="0" err="1" smtClean="0"/>
              <a:t>generateAssociationRules</a:t>
            </a:r>
            <a:r>
              <a:rPr lang="en-US" dirty="0" smtClean="0"/>
              <a:t>() is also a transform; again, the presence of collect() that follows. antecedent, consequent, and confidence are attributes to the RDD that is returned.</a:t>
            </a:r>
          </a:p>
          <a:p>
            <a:pPr marL="330200" indent="-171450">
              <a:buFont typeface="Arial" pitchFamily="34" charset="0"/>
              <a:buChar char="•"/>
            </a:pPr>
            <a:endParaRPr lang="en-US" dirty="0" smtClean="0"/>
          </a:p>
          <a:p>
            <a:pPr marL="330200" indent="-171450">
              <a:buFont typeface="Arial" pitchFamily="34" charset="0"/>
              <a:buChar char="•"/>
            </a:pPr>
            <a:r>
              <a:rPr lang="en-US" dirty="0" err="1" smtClean="0"/>
              <a:t>Scala</a:t>
            </a:r>
            <a:r>
              <a:rPr lang="en-US" baseline="0" dirty="0" smtClean="0"/>
              <a:t> (or Python, ..) question; what does the variable/value "model" refer to ?  (Answer: a subset of a DAG, transforms short of an action.) So, a portion of model is executed twice, as the code exists currently. What action might we insert before the two collect()s ?</a:t>
            </a:r>
            <a:endParaRPr lang="en-US" dirty="0" smtClean="0"/>
          </a:p>
          <a:p>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Tx/>
              <a:buFontTx/>
              <a:buNone/>
              <a:tabLst/>
              <a:defRPr/>
            </a:pPr>
            <a:r>
              <a:rPr lang="en-US" sz="800" dirty="0" smtClean="0"/>
              <a:t>Match the attributes on the right with the areas on the left- </a:t>
            </a:r>
          </a:p>
          <a:p>
            <a:pPr lvl="0"/>
            <a:endParaRPr lang="en-US" sz="800" dirty="0" smtClean="0"/>
          </a:p>
          <a:p>
            <a:pPr lvl="0"/>
            <a:r>
              <a:rPr lang="en-US" sz="800" dirty="0" smtClean="0"/>
              <a:t>From, https://www.quora.com/What-are-some-examples-of-questions-that-business-intelligence-might-be-asked-to-answer</a:t>
            </a:r>
          </a:p>
          <a:p>
            <a:pPr lvl="0"/>
            <a:endParaRPr lang="en-US" sz="800" dirty="0" smtClean="0"/>
          </a:p>
          <a:p>
            <a:pPr lvl="1"/>
            <a:r>
              <a:rPr lang="en-US" sz="800" dirty="0" smtClean="0"/>
              <a:t>Sample BI questions:</a:t>
            </a:r>
          </a:p>
          <a:p>
            <a:pPr lvl="1"/>
            <a:endParaRPr lang="en-US" sz="800" dirty="0" smtClean="0"/>
          </a:p>
          <a:p>
            <a:pPr lvl="1"/>
            <a:r>
              <a:rPr lang="en-US" sz="800" dirty="0" smtClean="0"/>
              <a:t>Where are my customers coming from web traffic wise?</a:t>
            </a:r>
          </a:p>
          <a:p>
            <a:pPr lvl="1"/>
            <a:r>
              <a:rPr lang="en-US" sz="800" dirty="0" smtClean="0"/>
              <a:t>Which paid search traffic brings the most qualified registrants?</a:t>
            </a:r>
          </a:p>
          <a:p>
            <a:pPr lvl="1"/>
            <a:r>
              <a:rPr lang="en-US" sz="800" dirty="0" smtClean="0"/>
              <a:t>What are the most popular products (searches)?</a:t>
            </a:r>
          </a:p>
          <a:p>
            <a:pPr lvl="1"/>
            <a:r>
              <a:rPr lang="en-US" sz="800" dirty="0" smtClean="0"/>
              <a:t>How many sales per customer?</a:t>
            </a:r>
          </a:p>
          <a:p>
            <a:pPr lvl="1"/>
            <a:r>
              <a:rPr lang="en-US" sz="800" dirty="0" smtClean="0"/>
              <a:t>How many repeat sales?</a:t>
            </a:r>
          </a:p>
          <a:p>
            <a:pPr lvl="1"/>
            <a:r>
              <a:rPr lang="en-US" sz="800" dirty="0" smtClean="0"/>
              <a:t>Number of unique visitors?</a:t>
            </a:r>
          </a:p>
          <a:p>
            <a:pPr lvl="1"/>
            <a:r>
              <a:rPr lang="en-US" sz="800" dirty="0" smtClean="0"/>
              <a:t>Which web page has the most first time visitors? </a:t>
            </a:r>
          </a:p>
          <a:p>
            <a:pPr lvl="1"/>
            <a:r>
              <a:rPr lang="en-US" sz="800" dirty="0" smtClean="0"/>
              <a:t>What is the bounce rate on that page?</a:t>
            </a:r>
          </a:p>
          <a:p>
            <a:pPr lvl="1"/>
            <a:r>
              <a:rPr lang="en-US" sz="800" dirty="0" smtClean="0"/>
              <a:t>Of the bounces, how many were legitimately interested and not drive-by customers, and as such were "real" bounces?</a:t>
            </a:r>
          </a:p>
          <a:p>
            <a:pPr lvl="1"/>
            <a:r>
              <a:rPr lang="en-US" sz="800" dirty="0" smtClean="0"/>
              <a:t>What is the life time value of my average customer (meaning how much revenue will I gain from the average consumer)?</a:t>
            </a:r>
          </a:p>
          <a:p>
            <a:pPr lvl="1"/>
            <a:endParaRPr lang="en-US" sz="800" dirty="0" smtClean="0"/>
          </a:p>
          <a:p>
            <a:pPr lvl="1"/>
            <a:endParaRPr lang="en-US" sz="800" dirty="0" smtClean="0"/>
          </a:p>
          <a:p>
            <a:pPr lvl="0"/>
            <a:r>
              <a:rPr lang="en-US" sz="800" dirty="0" smtClean="0"/>
              <a:t>From, https://www.redpixie.com/blog/examples-of-machine-learning</a:t>
            </a:r>
          </a:p>
          <a:p>
            <a:pPr lvl="0"/>
            <a:endParaRPr lang="en-US" sz="800" dirty="0" smtClean="0"/>
          </a:p>
          <a:p>
            <a:pPr lvl="1"/>
            <a:r>
              <a:rPr lang="en-US" sz="800" dirty="0" smtClean="0"/>
              <a:t>Sample ML topics-</a:t>
            </a:r>
          </a:p>
          <a:p>
            <a:pPr lvl="1"/>
            <a:endParaRPr lang="en-US" sz="800" dirty="0" smtClean="0"/>
          </a:p>
          <a:p>
            <a:pPr lvl="1"/>
            <a:endParaRPr lang="en-US" sz="800" dirty="0"/>
          </a:p>
        </p:txBody>
      </p:sp>
    </p:spTree>
    <p:extLst>
      <p:ext uri="{BB962C8B-B14F-4D97-AF65-F5344CB8AC3E}">
        <p14:creationId xmlns:p14="http://schemas.microsoft.com/office/powerpoint/2010/main" val="3376801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err="1" smtClean="0"/>
              <a:t>AssociationRules</a:t>
            </a:r>
            <a:r>
              <a:rPr lang="en-US" dirty="0" smtClean="0"/>
              <a:t>().run()</a:t>
            </a:r>
            <a:r>
              <a:rPr lang="en-US" baseline="0" dirty="0" smtClean="0"/>
              <a:t> is used to produce a new set of association rules from the frequent item set; essentially, a re-ranking and/or outputting a new/different set of association rules.</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And closing</a:t>
            </a:r>
            <a:r>
              <a:rPr lang="en-US" baseline="0" dirty="0" smtClean="0"/>
              <a:t> the DSE Analytics (Apache Spark) question.</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Application of an </a:t>
            </a:r>
            <a:r>
              <a:rPr lang="en-US" dirty="0" err="1" smtClean="0"/>
              <a:t>Apriori</a:t>
            </a:r>
            <a:r>
              <a:rPr lang="en-US" dirty="0" smtClean="0"/>
              <a:t> (frequent pattern association):</a:t>
            </a:r>
          </a:p>
          <a:p>
            <a:endParaRPr lang="en-US" dirty="0" smtClean="0"/>
          </a:p>
          <a:p>
            <a:pPr marL="330200" indent="-171450">
              <a:buFont typeface="Arial" pitchFamily="34" charset="0"/>
              <a:buChar char="•"/>
            </a:pPr>
            <a:r>
              <a:rPr lang="en-US" dirty="0" smtClean="0"/>
              <a:t>As</a:t>
            </a:r>
            <a:r>
              <a:rPr lang="en-US" baseline="0" dirty="0" smtClean="0"/>
              <a:t> stated, training-phase/scoring-phase, which is computationally intensive (CI) ? </a:t>
            </a:r>
            <a:r>
              <a:rPr lang="en-US" baseline="0" dirty="0" err="1" smtClean="0"/>
              <a:t>Apriori</a:t>
            </a:r>
            <a:r>
              <a:rPr lang="en-US" baseline="0" dirty="0" smtClean="0"/>
              <a:t> is training-phase CI.</a:t>
            </a:r>
          </a:p>
          <a:p>
            <a:pPr marL="330200" indent="-171450">
              <a:buFont typeface="Arial" pitchFamily="34" charset="0"/>
              <a:buChar char="•"/>
            </a:pPr>
            <a:r>
              <a:rPr lang="en-US" baseline="0" dirty="0" smtClean="0"/>
              <a:t>So we batch first, build the association rules; store inside DSE.</a:t>
            </a:r>
          </a:p>
          <a:p>
            <a:pPr marL="330200" indent="-171450">
              <a:buFont typeface="Arial" pitchFamily="34" charset="0"/>
              <a:buChar char="•"/>
            </a:pPr>
            <a:endParaRPr lang="en-US" baseline="0" dirty="0" smtClean="0"/>
          </a:p>
          <a:p>
            <a:pPr marL="330200" indent="-171450">
              <a:buFont typeface="Arial" pitchFamily="34" charset="0"/>
              <a:buChar char="•"/>
            </a:pPr>
            <a:r>
              <a:rPr lang="en-US" baseline="0" dirty="0" smtClean="0"/>
              <a:t>In the Web site, live/real-time, we asynchronously monitor the shopping cart. The cart has contents (left column, "To Buy"), and on change we query a DSE Core primary key equality; Do we have a recommendation (with confidence) on the contents of this cart ?</a:t>
            </a:r>
            <a:endParaRPr lang="en-US" dirty="0"/>
          </a:p>
        </p:txBody>
      </p:sp>
    </p:spTree>
    <p:extLst>
      <p:ext uri="{BB962C8B-B14F-4D97-AF65-F5344CB8AC3E}">
        <p14:creationId xmlns:p14="http://schemas.microsoft.com/office/powerpoint/2010/main" val="2777701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smtClean="0"/>
          </a:p>
          <a:p>
            <a:r>
              <a:rPr lang="en-US" dirty="0" smtClean="0"/>
              <a:t>Reference </a:t>
            </a:r>
            <a:r>
              <a:rPr lang="en-US" dirty="0" err="1" smtClean="0"/>
              <a:t>Urls</a:t>
            </a:r>
            <a:r>
              <a:rPr lang="en-US" dirty="0" smtClean="0"/>
              <a:t>,</a:t>
            </a:r>
          </a:p>
          <a:p>
            <a:r>
              <a:rPr lang="en-US" dirty="0" smtClean="0"/>
              <a:t>      </a:t>
            </a:r>
            <a:r>
              <a:rPr lang="en-US" baseline="0" dirty="0" smtClean="0"/>
              <a:t> https://spark.apache.org/docs/latest/mllib-frequent-pattern-mining.html</a:t>
            </a:r>
            <a:endParaRPr lang="en-US" dirty="0" smtClean="0"/>
          </a:p>
        </p:txBody>
      </p:sp>
    </p:spTree>
    <p:extLst>
      <p:ext uri="{BB962C8B-B14F-4D97-AF65-F5344CB8AC3E}">
        <p14:creationId xmlns:p14="http://schemas.microsoft.com/office/powerpoint/2010/main" val="4165905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smtClean="0"/>
          </a:p>
          <a:p>
            <a:r>
              <a:rPr lang="en-US" dirty="0" smtClean="0"/>
              <a:t>Reference </a:t>
            </a:r>
            <a:r>
              <a:rPr lang="en-US" dirty="0" err="1" smtClean="0"/>
              <a:t>Urls</a:t>
            </a:r>
            <a:r>
              <a:rPr lang="en-US" dirty="0" smtClean="0"/>
              <a:t>,</a:t>
            </a:r>
          </a:p>
          <a:p>
            <a:r>
              <a:rPr lang="en-US" dirty="0" smtClean="0"/>
              <a:t>      </a:t>
            </a:r>
            <a:r>
              <a:rPr lang="en-US" baseline="0" dirty="0" smtClean="0"/>
              <a:t> https://spark.apache.org/docs/latest/mllib-frequent-pattern-mining.html</a:t>
            </a:r>
            <a:endParaRPr lang="en-US" dirty="0" smtClean="0"/>
          </a:p>
        </p:txBody>
      </p:sp>
    </p:spTree>
    <p:extLst>
      <p:ext uri="{BB962C8B-B14F-4D97-AF65-F5344CB8AC3E}">
        <p14:creationId xmlns:p14="http://schemas.microsoft.com/office/powerpoint/2010/main" val="4165905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dirty="0" smtClean="0"/>
          </a:p>
          <a:p>
            <a:r>
              <a:rPr lang="en-US" dirty="0" smtClean="0"/>
              <a:t>Reference </a:t>
            </a:r>
            <a:r>
              <a:rPr lang="en-US" dirty="0" err="1" smtClean="0"/>
              <a:t>Urls</a:t>
            </a:r>
            <a:r>
              <a:rPr lang="en-US" dirty="0" smtClean="0"/>
              <a:t>,</a:t>
            </a:r>
          </a:p>
          <a:p>
            <a:pPr lvl="1"/>
            <a:r>
              <a:rPr lang="en-US" dirty="0" smtClean="0"/>
              <a:t>https://en.wikipedia.org/wiki/Association_rule_learning</a:t>
            </a:r>
          </a:p>
          <a:p>
            <a:pPr lvl="1"/>
            <a:r>
              <a:rPr lang="en-US" dirty="0" smtClean="0"/>
              <a:t>https://spark.apache.org/docs/latest/mllib-frequent-pattern-mining.html</a:t>
            </a:r>
          </a:p>
        </p:txBody>
      </p:sp>
    </p:spTree>
    <p:extLst>
      <p:ext uri="{BB962C8B-B14F-4D97-AF65-F5344CB8AC3E}">
        <p14:creationId xmlns:p14="http://schemas.microsoft.com/office/powerpoint/2010/main" val="416590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Entering a section on the Decision Tree Classification;</a:t>
            </a:r>
            <a:r>
              <a:rPr lang="en-US" baseline="0" dirty="0" smtClean="0"/>
              <a:t> supervised learning.</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Definition of customer churn/attrition.</a:t>
            </a:r>
          </a:p>
          <a:p>
            <a:endParaRPr lang="en-US" dirty="0" smtClean="0"/>
          </a:p>
          <a:p>
            <a:r>
              <a:rPr lang="en-US" dirty="0" smtClean="0"/>
              <a:t>Reference </a:t>
            </a:r>
            <a:r>
              <a:rPr lang="en-US" dirty="0" err="1" smtClean="0"/>
              <a:t>Urls</a:t>
            </a:r>
            <a:r>
              <a:rPr lang="en-US" dirty="0" smtClean="0"/>
              <a:t>,</a:t>
            </a:r>
          </a:p>
          <a:p>
            <a:pPr lvl="1"/>
            <a:r>
              <a:rPr lang="en-US" dirty="0" smtClean="0"/>
              <a:t>https://en.wikipedia.org/wiki/Customer_attrition</a:t>
            </a:r>
          </a:p>
        </p:txBody>
      </p:sp>
    </p:spTree>
    <p:extLst>
      <p:ext uri="{BB962C8B-B14F-4D97-AF65-F5344CB8AC3E}">
        <p14:creationId xmlns:p14="http://schemas.microsoft.com/office/powerpoint/2010/main" val="4165905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basic question becomes: do we have the data we need in order to answer the question ?</a:t>
            </a:r>
          </a:p>
          <a:p>
            <a:r>
              <a:rPr lang="en-US" dirty="0" smtClean="0"/>
              <a:t> </a:t>
            </a:r>
          </a:p>
          <a:p>
            <a:r>
              <a:rPr lang="en-US" dirty="0" smtClean="0"/>
              <a:t>Reference </a:t>
            </a:r>
            <a:r>
              <a:rPr lang="en-US" dirty="0" err="1" smtClean="0"/>
              <a:t>Urls</a:t>
            </a:r>
            <a:r>
              <a:rPr lang="en-US" dirty="0" smtClean="0"/>
              <a:t>,</a:t>
            </a:r>
          </a:p>
          <a:p>
            <a:pPr lvl="1"/>
            <a:r>
              <a:rPr lang="en-US" dirty="0" smtClean="0"/>
              <a:t>https://mapr.com/blog/churn-prediction-sparkml/</a:t>
            </a:r>
          </a:p>
        </p:txBody>
      </p:sp>
    </p:spTree>
    <p:extLst>
      <p:ext uri="{BB962C8B-B14F-4D97-AF65-F5344CB8AC3E}">
        <p14:creationId xmlns:p14="http://schemas.microsoft.com/office/powerpoint/2010/main" val="4165905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Internal use only: not reference able, application not hosted on </a:t>
            </a:r>
            <a:r>
              <a:rPr lang="en-US" dirty="0" err="1" smtClean="0"/>
              <a:t>DataStax</a:t>
            </a:r>
            <a:r>
              <a:rPr lang="en-US" dirty="0" smtClean="0"/>
              <a:t>/DSE </a:t>
            </a:r>
          </a:p>
          <a:p>
            <a:endParaRPr lang="en-US" dirty="0" smtClean="0"/>
          </a:p>
          <a:p>
            <a:r>
              <a:rPr lang="en-US" dirty="0" smtClean="0"/>
              <a:t>This is a</a:t>
            </a:r>
            <a:r>
              <a:rPr lang="en-US" baseline="0" dirty="0" smtClean="0"/>
              <a:t> real world</a:t>
            </a:r>
            <a:r>
              <a:rPr lang="en-US" dirty="0" smtClean="0"/>
              <a:t> application:</a:t>
            </a:r>
          </a:p>
          <a:p>
            <a:endParaRPr lang="en-US" dirty="0" smtClean="0"/>
          </a:p>
          <a:p>
            <a:pPr marL="330200" indent="-171450">
              <a:buFont typeface="Arial" pitchFamily="34" charset="0"/>
              <a:buChar char="•"/>
            </a:pPr>
            <a:r>
              <a:rPr lang="en-US" dirty="0" smtClean="0"/>
              <a:t>Through data science; what top (n) profiles exist of someone ready to churn</a:t>
            </a:r>
          </a:p>
          <a:p>
            <a:pPr marL="330200" indent="-171450">
              <a:buFont typeface="Arial" pitchFamily="34" charset="0"/>
              <a:buChar char="•"/>
            </a:pPr>
            <a:r>
              <a:rPr lang="en-US" dirty="0" smtClean="0"/>
              <a:t>Identify the customer when they call, route to a customer service agent specially trained on that use case; measure results and coach/refine  </a:t>
            </a:r>
            <a:endParaRPr lang="en-US" dirty="0"/>
          </a:p>
        </p:txBody>
      </p:sp>
    </p:spTree>
    <p:extLst>
      <p:ext uri="{BB962C8B-B14F-4D97-AF65-F5344CB8AC3E}">
        <p14:creationId xmlns:p14="http://schemas.microsoft.com/office/powerpoint/2010/main" val="2966702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Tx/>
              <a:buFontTx/>
              <a:buNone/>
              <a:tabLst/>
              <a:defRPr/>
            </a:pPr>
            <a:r>
              <a:rPr lang="en-US" dirty="0" smtClean="0"/>
              <a:t>Match the attributes on the right with the areas on the left- </a:t>
            </a:r>
          </a:p>
          <a:p>
            <a:pPr lvl="0"/>
            <a:endParaRPr lang="en-US" sz="800" dirty="0"/>
          </a:p>
        </p:txBody>
      </p:sp>
    </p:spTree>
    <p:extLst>
      <p:ext uri="{BB962C8B-B14F-4D97-AF65-F5344CB8AC3E}">
        <p14:creationId xmlns:p14="http://schemas.microsoft.com/office/powerpoint/2010/main" val="3376801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basic question becomes: Does Atwater's possess</a:t>
            </a:r>
            <a:r>
              <a:rPr lang="en-US" baseline="0" dirty="0" smtClean="0"/>
              <a:t> the data necessary to deliver customer churn ?</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SIGKDD holds a yearly contest/summit</a:t>
            </a:r>
            <a:r>
              <a:rPr lang="en-US" baseline="0" dirty="0" smtClean="0"/>
              <a:t> related to data mining, data science. In 2009, the primary challenge was related to churn. Orange Telecomm donated cleansed but real data in the area of customer churn. The challenge was to beat (better model) Orange customer churn.</a:t>
            </a:r>
          </a:p>
          <a:p>
            <a:endParaRPr lang="en-US" baseline="0" dirty="0" smtClean="0"/>
          </a:p>
          <a:p>
            <a:r>
              <a:rPr lang="en-US" baseline="0" dirty="0" smtClean="0"/>
              <a:t>This is the example we follow over the next few pages.</a:t>
            </a:r>
            <a:endParaRPr lang="en-US" dirty="0" smtClean="0"/>
          </a:p>
          <a:p>
            <a:endParaRPr lang="en-US" dirty="0" smtClean="0"/>
          </a:p>
          <a:p>
            <a:r>
              <a:rPr lang="en-US" dirty="0" smtClean="0"/>
              <a:t>Reference</a:t>
            </a:r>
            <a:r>
              <a:rPr lang="en-US" baseline="0" dirty="0" smtClean="0"/>
              <a:t> </a:t>
            </a:r>
            <a:r>
              <a:rPr lang="en-US" baseline="0" dirty="0" err="1" smtClean="0"/>
              <a:t>Urls</a:t>
            </a:r>
            <a:r>
              <a:rPr lang="en-US" baseline="0" dirty="0" smtClean="0"/>
              <a:t>,</a:t>
            </a:r>
          </a:p>
          <a:p>
            <a:pPr lvl="1"/>
            <a:r>
              <a:rPr lang="en-US" dirty="0" smtClean="0"/>
              <a:t>http://www.kdd.org/kdd-cup/view/kdd-cup-2009</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data and model supplied by Orange is listed above.</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Entering a section on how to code the Decision</a:t>
            </a:r>
            <a:r>
              <a:rPr lang="en-US" baseline="0" dirty="0" smtClean="0"/>
              <a:t> Tree Classifier </a:t>
            </a:r>
            <a:r>
              <a:rPr lang="en-US" dirty="0" smtClean="0"/>
              <a:t>algorithm;</a:t>
            </a:r>
            <a:r>
              <a:rPr lang="en-US" baseline="0" dirty="0" smtClean="0"/>
              <a:t> will this customer churn ?</a:t>
            </a:r>
            <a:endParaRPr lang="en-US" dirty="0" smtClean="0"/>
          </a:p>
          <a:p>
            <a:endParaRPr lang="en-US" dirty="0" smtClean="0"/>
          </a:p>
          <a:p>
            <a:r>
              <a:rPr lang="en-US" dirty="0" smtClean="0"/>
              <a:t>This example sourced from,</a:t>
            </a:r>
          </a:p>
          <a:p>
            <a:pPr lvl="1"/>
            <a:r>
              <a:rPr lang="en-US" dirty="0" smtClean="0"/>
              <a:t>https://mapr.com/blog/churn-prediction-sparkml/</a:t>
            </a:r>
          </a:p>
          <a:p>
            <a:pPr lvl="1"/>
            <a:r>
              <a:rPr lang="en-US" dirty="0" smtClean="0"/>
              <a:t>https://github.com/caroljmcdonald/mapr-sparkml-churn</a:t>
            </a:r>
          </a:p>
        </p:txBody>
      </p:sp>
    </p:spTree>
    <p:extLst>
      <p:ext uri="{BB962C8B-B14F-4D97-AF65-F5344CB8AC3E}">
        <p14:creationId xmlns:p14="http://schemas.microsoft.com/office/powerpoint/2010/main" val="4165905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 imports/packages required for Decision Tree Classifier. </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a:t>
            </a:r>
            <a:r>
              <a:rPr lang="en-US" baseline="0" dirty="0" smtClean="0"/>
              <a:t> example code uses a case class and a </a:t>
            </a:r>
            <a:r>
              <a:rPr lang="en-US" baseline="0" dirty="0" err="1" smtClean="0"/>
              <a:t>StructType</a:t>
            </a:r>
            <a:r>
              <a:rPr lang="en-US" baseline="0" dirty="0" smtClean="0"/>
              <a: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The</a:t>
            </a:r>
            <a:r>
              <a:rPr lang="en-US" baseline="0" dirty="0" smtClean="0"/>
              <a:t> example code uses a case class and a </a:t>
            </a:r>
            <a:r>
              <a:rPr lang="en-US" baseline="0" dirty="0" err="1" smtClean="0"/>
              <a:t>StructType</a:t>
            </a:r>
            <a:r>
              <a:rPr lang="en-US" baseline="0" dirty="0" smtClean="0"/>
              <a: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Zero code here relative to the actual ML library.</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Zero code here relative to the actual ML library;</a:t>
            </a:r>
            <a:r>
              <a:rPr lang="en-US" baseline="0" dirty="0" smtClean="0"/>
              <a:t> but, using some Spark SQL function for diagnostics.</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err="1" smtClean="0"/>
              <a:t>groupBy</a:t>
            </a:r>
            <a:r>
              <a:rPr lang="en-US" dirty="0" smtClean="0"/>
              <a:t>(), </a:t>
            </a:r>
            <a:r>
              <a:rPr lang="en-US" dirty="0" err="1" smtClean="0"/>
              <a:t>sampleBy</a:t>
            </a:r>
            <a:r>
              <a:rPr lang="en-US" dirty="0" smtClean="0"/>
              <a:t>()</a:t>
            </a:r>
            <a:r>
              <a:rPr lang="en-US" baseline="0" dirty="0" smtClean="0"/>
              <a:t> are detailed on the next page; in effect, Decision Tree Classifier has a number of very strict input data requirements. </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 of Discussion Lab-</a:t>
            </a:r>
          </a:p>
          <a:p>
            <a:endParaRPr lang="en-US" dirty="0"/>
          </a:p>
        </p:txBody>
      </p:sp>
    </p:spTree>
    <p:extLst>
      <p:ext uri="{BB962C8B-B14F-4D97-AF65-F5344CB8AC3E}">
        <p14:creationId xmlns:p14="http://schemas.microsoft.com/office/powerpoint/2010/main" val="15163082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Detailing </a:t>
            </a:r>
            <a:r>
              <a:rPr lang="en-US" dirty="0" err="1" smtClean="0"/>
              <a:t>sampleBy</a:t>
            </a:r>
            <a:r>
              <a:rPr lang="en-US" dirty="0" smtClean="0"/>
              <a:t>();</a:t>
            </a:r>
          </a:p>
          <a:p>
            <a:endParaRPr lang="en-US" dirty="0" smtClean="0"/>
          </a:p>
          <a:p>
            <a:r>
              <a:rPr lang="en-US" dirty="0" smtClean="0"/>
              <a:t>Reference </a:t>
            </a:r>
            <a:r>
              <a:rPr lang="en-US" dirty="0" err="1" smtClean="0"/>
              <a:t>Urls</a:t>
            </a:r>
            <a:r>
              <a:rPr lang="en-US" dirty="0" smtClean="0"/>
              <a:t>,</a:t>
            </a:r>
          </a:p>
          <a:p>
            <a:pPr lvl="1"/>
            <a:r>
              <a:rPr lang="en-US" dirty="0" smtClean="0"/>
              <a:t>https://spark.apache.org/docs/2.1.1/api/R/sampleBy.html</a:t>
            </a:r>
            <a:endParaRPr lang="en-US" dirty="0"/>
          </a:p>
        </p:txBody>
      </p:sp>
    </p:spTree>
    <p:extLst>
      <p:ext uri="{BB962C8B-B14F-4D97-AF65-F5344CB8AC3E}">
        <p14:creationId xmlns:p14="http://schemas.microsoft.com/office/powerpoint/2010/main" val="3866755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err="1" smtClean="0"/>
              <a:t>StringIndexer</a:t>
            </a:r>
            <a:r>
              <a:rPr lang="en-US" dirty="0" smtClean="0"/>
              <a:t>(),</a:t>
            </a:r>
            <a:r>
              <a:rPr lang="en-US" baseline="0" dirty="0" smtClean="0"/>
              <a:t> </a:t>
            </a:r>
            <a:r>
              <a:rPr lang="en-US" baseline="0" dirty="0" err="1" smtClean="0"/>
              <a:t>VectorAssembler</a:t>
            </a:r>
            <a:r>
              <a:rPr lang="en-US" baseline="0" dirty="0" smtClean="0"/>
              <a:t>(); in effect, Decision Tree Classifier has a number of very strict input data requirements. </a:t>
            </a:r>
          </a:p>
          <a:p>
            <a:pPr marL="15875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15875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two objects are not as complex as they sound; they're really just simple helper functions.</a:t>
            </a:r>
            <a:endParaRPr lang="en-US" dirty="0" smtClean="0"/>
          </a:p>
          <a:p>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Detailing </a:t>
            </a:r>
            <a:r>
              <a:rPr lang="en-US" dirty="0" err="1" smtClean="0"/>
              <a:t>StringIndexer</a:t>
            </a:r>
            <a:r>
              <a:rPr lang="en-US" dirty="0" smtClean="0"/>
              <a:t>().</a:t>
            </a:r>
          </a:p>
          <a:p>
            <a:endParaRPr lang="en-US" dirty="0" smtClean="0"/>
          </a:p>
          <a:p>
            <a:r>
              <a:rPr lang="en-US" dirty="0" smtClean="0"/>
              <a:t>Reference </a:t>
            </a:r>
            <a:r>
              <a:rPr lang="en-US" dirty="0" err="1" smtClean="0"/>
              <a:t>Urls</a:t>
            </a:r>
            <a:r>
              <a:rPr lang="en-US" dirty="0" smtClean="0"/>
              <a:t>,</a:t>
            </a:r>
          </a:p>
          <a:p>
            <a:pPr lvl="1"/>
            <a:r>
              <a:rPr lang="en-US" dirty="0" smtClean="0"/>
              <a:t>https://mapr.com/blog/churn-prediction-sparkml/</a:t>
            </a:r>
            <a:endParaRPr lang="en-US" dirty="0"/>
          </a:p>
        </p:txBody>
      </p:sp>
    </p:spTree>
    <p:extLst>
      <p:ext uri="{BB962C8B-B14F-4D97-AF65-F5344CB8AC3E}">
        <p14:creationId xmlns:p14="http://schemas.microsoft.com/office/powerpoint/2010/main" val="396454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Detailing </a:t>
            </a:r>
            <a:r>
              <a:rPr lang="en-US" dirty="0" err="1" smtClean="0"/>
              <a:t>VectorAssembler</a:t>
            </a:r>
            <a:r>
              <a:rPr lang="en-US" dirty="0" smtClean="0"/>
              <a:t>().</a:t>
            </a:r>
          </a:p>
          <a:p>
            <a:endParaRPr lang="en-US" dirty="0" smtClean="0"/>
          </a:p>
          <a:p>
            <a:r>
              <a:rPr lang="en-US" dirty="0" smtClean="0"/>
              <a:t>Reference </a:t>
            </a:r>
            <a:r>
              <a:rPr lang="en-US" dirty="0" err="1" smtClean="0"/>
              <a:t>Urls</a:t>
            </a:r>
            <a:r>
              <a:rPr lang="en-US" dirty="0" smtClean="0"/>
              <a:t>,</a:t>
            </a:r>
          </a:p>
          <a:p>
            <a:pPr lvl="1"/>
            <a:r>
              <a:rPr lang="en-US" dirty="0" smtClean="0"/>
              <a:t>https://mapr.com/blog/churn-prediction-sparkml/</a:t>
            </a:r>
          </a:p>
          <a:p>
            <a:pPr lvl="1"/>
            <a:r>
              <a:rPr lang="en-US" dirty="0" smtClean="0"/>
              <a:t>https://spark.apache.org/docs/latest/ml-features.html#vectorassembler</a:t>
            </a:r>
            <a:endParaRPr lang="en-US" dirty="0"/>
          </a:p>
        </p:txBody>
      </p:sp>
    </p:spTree>
    <p:extLst>
      <p:ext uri="{BB962C8B-B14F-4D97-AF65-F5344CB8AC3E}">
        <p14:creationId xmlns:p14="http://schemas.microsoft.com/office/powerpoint/2010/main" val="396454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Pipelines, detailed on the next page.</a:t>
            </a:r>
          </a:p>
          <a:p>
            <a:endParaRPr lang="en-US" dirty="0" smtClean="0"/>
          </a:p>
          <a:p>
            <a:r>
              <a:rPr lang="en-US" dirty="0" smtClean="0"/>
              <a:t>And three additional (common) ML library helpers; </a:t>
            </a:r>
            <a:r>
              <a:rPr lang="en-US" dirty="0" err="1" smtClean="0"/>
              <a:t>ParamGridBuilder</a:t>
            </a:r>
            <a:r>
              <a:rPr lang="en-US" dirty="0" smtClean="0"/>
              <a:t>, other.</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ML pipelines:</a:t>
            </a:r>
          </a:p>
          <a:p>
            <a:endParaRPr lang="en-US" dirty="0" smtClean="0"/>
          </a:p>
          <a:p>
            <a:pPr marL="330200" indent="-171450">
              <a:buFont typeface="Arial" pitchFamily="34" charset="0"/>
              <a:buChar char="•"/>
            </a:pPr>
            <a:r>
              <a:rPr lang="en-US" dirty="0" smtClean="0"/>
              <a:t>More than a (macro) representing a number of stage, steps in the execution of our ML routines,</a:t>
            </a:r>
            <a:r>
              <a:rPr lang="en-US" baseline="0" dirty="0" smtClean="0"/>
              <a:t> pipelines allow the Catalyst DAG optimizer to better plan, memory manage, other, our job.</a:t>
            </a:r>
          </a:p>
          <a:p>
            <a:pPr marL="330200" indent="-171450">
              <a:buFont typeface="Arial" pitchFamily="34" charset="0"/>
              <a:buChar char="•"/>
            </a:pPr>
            <a:r>
              <a:rPr lang="en-US" baseline="0" dirty="0" smtClean="0"/>
              <a:t>Also, as a (unit of work), the ML routine downstream will know where/how to restart when optimizing a model.</a:t>
            </a:r>
            <a:endParaRPr lang="en-US" dirty="0" smtClean="0"/>
          </a:p>
          <a:p>
            <a:pPr marL="330200" indent="-171450">
              <a:buFont typeface="Arial" pitchFamily="34" charset="0"/>
              <a:buChar char="•"/>
            </a:pPr>
            <a:endParaRPr lang="en-US" dirty="0" smtClean="0"/>
          </a:p>
          <a:p>
            <a:r>
              <a:rPr lang="en-US" dirty="0" smtClean="0"/>
              <a:t>Reference </a:t>
            </a:r>
            <a:r>
              <a:rPr lang="en-US" dirty="0" err="1" smtClean="0"/>
              <a:t>Urls</a:t>
            </a:r>
            <a:r>
              <a:rPr lang="en-US" dirty="0" smtClean="0"/>
              <a:t>,</a:t>
            </a:r>
          </a:p>
          <a:p>
            <a:pPr lvl="1"/>
            <a:r>
              <a:rPr lang="en-US" dirty="0" smtClean="0"/>
              <a:t>https://mapr.com/blog/churn-prediction-sparkml/</a:t>
            </a:r>
          </a:p>
          <a:p>
            <a:pPr lvl="1"/>
            <a:r>
              <a:rPr lang="en-US" dirty="0" smtClean="0"/>
              <a:t>https://databricks.com/glossary/what-are-ml-pipelines</a:t>
            </a:r>
            <a:endParaRPr lang="en-US" dirty="0"/>
          </a:p>
        </p:txBody>
      </p:sp>
    </p:spTree>
    <p:extLst>
      <p:ext uri="{BB962C8B-B14F-4D97-AF65-F5344CB8AC3E}">
        <p14:creationId xmlns:p14="http://schemas.microsoft.com/office/powerpoint/2010/main" val="396454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 number of the additional helper functions in the area of Spark ML.</a:t>
            </a:r>
          </a:p>
          <a:p>
            <a:endParaRPr lang="en-US" dirty="0" smtClean="0"/>
          </a:p>
          <a:p>
            <a:r>
              <a:rPr lang="en-US" dirty="0" smtClean="0"/>
              <a:t>Reference </a:t>
            </a:r>
            <a:r>
              <a:rPr lang="en-US" dirty="0" err="1" smtClean="0"/>
              <a:t>Urls</a:t>
            </a:r>
            <a:r>
              <a:rPr lang="en-US" dirty="0" smtClean="0"/>
              <a:t>,</a:t>
            </a:r>
          </a:p>
          <a:p>
            <a:pPr lvl="1"/>
            <a:r>
              <a:rPr lang="en-US" dirty="0" smtClean="0"/>
              <a:t>https://mapr.com/blog/churn-prediction-sparkml/</a:t>
            </a:r>
          </a:p>
          <a:p>
            <a:pPr lvl="1"/>
            <a:r>
              <a:rPr lang="en-US" dirty="0" smtClean="0"/>
              <a:t>https://spark.apache.org/docs/latest/ml-tuning.html</a:t>
            </a:r>
            <a:endParaRPr lang="en-US" dirty="0"/>
          </a:p>
        </p:txBody>
      </p:sp>
    </p:spTree>
    <p:extLst>
      <p:ext uri="{BB962C8B-B14F-4D97-AF65-F5344CB8AC3E}">
        <p14:creationId xmlns:p14="http://schemas.microsoft.com/office/powerpoint/2010/main" val="3964547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 number of parameters specific to this ML routines.</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Preparing final output.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Some of our outputs of the job run.</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rtl="0"/>
            <a:r>
              <a:rPr lang="en-US" sz="800" b="0" i="0" u="none" strike="noStrike" kern="1200" baseline="0" dirty="0" smtClean="0">
                <a:solidFill>
                  <a:schemeClr val="tx1"/>
                </a:solidFill>
                <a:latin typeface="+mn-lt"/>
                <a:ea typeface="+mn-ea"/>
                <a:cs typeface="+mn-cs"/>
              </a:rPr>
              <a:t>There is the main Spark engine (core), and on top of it fits Spark’s 4 main modules: 4 + 1 == 5</a:t>
            </a:r>
          </a:p>
          <a:p>
            <a:pPr rtl="0"/>
            <a:endParaRPr lang="en-US" sz="800" b="0" i="0" u="none" strike="noStrike" kern="1200" baseline="0" dirty="0" smtClean="0">
              <a:solidFill>
                <a:schemeClr val="tx1"/>
              </a:solidFill>
              <a:latin typeface="+mn-lt"/>
              <a:ea typeface="+mn-ea"/>
              <a:cs typeface="+mn-cs"/>
            </a:endParaRPr>
          </a:p>
          <a:p>
            <a:pPr rtl="0"/>
            <a:r>
              <a:rPr lang="en-US" sz="800" b="0" i="0" u="none" strike="noStrike" kern="1200" baseline="0" dirty="0" smtClean="0">
                <a:solidFill>
                  <a:schemeClr val="tx1"/>
                </a:solidFill>
                <a:latin typeface="+mn-lt"/>
                <a:ea typeface="+mn-ea"/>
                <a:cs typeface="+mn-cs"/>
              </a:rPr>
              <a:t>(Some diagrams will also highlight a 5'th main module, Spark/R.)</a:t>
            </a:r>
          </a:p>
          <a:p>
            <a:pPr rtl="0"/>
            <a:endParaRPr lang="en-US" sz="800" b="0" i="0" u="none" strike="noStrike" kern="1200" baseline="0" dirty="0" smtClean="0">
              <a:solidFill>
                <a:schemeClr val="tx1"/>
              </a:solidFill>
              <a:latin typeface="+mn-lt"/>
              <a:ea typeface="+mn-ea"/>
              <a:cs typeface="+mn-cs"/>
            </a:endParaRPr>
          </a:p>
          <a:p>
            <a:pPr rtl="0"/>
            <a:r>
              <a:rPr lang="en-US" sz="800" b="0" i="0" u="none" strike="noStrike" kern="1200" baseline="0" dirty="0" smtClean="0">
                <a:solidFill>
                  <a:schemeClr val="tx1"/>
                </a:solidFill>
                <a:latin typeface="+mn-lt"/>
                <a:ea typeface="+mn-ea"/>
                <a:cs typeface="+mn-cs"/>
              </a:rPr>
              <a:t>Spark SQL and Data Frames</a:t>
            </a:r>
          </a:p>
          <a:p>
            <a:pPr lvl="1" rtl="0"/>
            <a:r>
              <a:rPr lang="en-US" sz="800" b="0" i="0" u="none" strike="noStrike" kern="1200" baseline="0" dirty="0" smtClean="0">
                <a:solidFill>
                  <a:schemeClr val="tx1"/>
                </a:solidFill>
                <a:latin typeface="+mn-lt"/>
                <a:ea typeface="+mn-ea"/>
                <a:cs typeface="+mn-cs"/>
              </a:rPr>
              <a:t>Gives SQL like access to data, many ANSI standards implemented</a:t>
            </a:r>
          </a:p>
          <a:p>
            <a:pPr lvl="1" rtl="0"/>
            <a:r>
              <a:rPr lang="en-US" sz="800" b="0" i="0" u="none" strike="noStrike" kern="1200" baseline="0" dirty="0" smtClean="0">
                <a:solidFill>
                  <a:schemeClr val="tx1"/>
                </a:solidFill>
                <a:latin typeface="+mn-lt"/>
                <a:ea typeface="+mn-ea"/>
                <a:cs typeface="+mn-cs"/>
              </a:rPr>
              <a:t>Can access Hive, Avro, Parquet, ORC, JSON, and JDBC</a:t>
            </a:r>
          </a:p>
          <a:p>
            <a:pPr lvl="1" rtl="0"/>
            <a:r>
              <a:rPr lang="en-US" sz="800" b="0" i="0" u="none" strike="noStrike" kern="1200" baseline="0" dirty="0" smtClean="0">
                <a:solidFill>
                  <a:schemeClr val="tx1"/>
                </a:solidFill>
                <a:latin typeface="+mn-lt"/>
                <a:ea typeface="+mn-ea"/>
                <a:cs typeface="+mn-cs"/>
              </a:rPr>
              <a:t>Allows you to join across the various data sources</a:t>
            </a:r>
          </a:p>
          <a:p>
            <a:pPr lvl="1" rtl="0"/>
            <a:r>
              <a:rPr lang="en-US" sz="800" b="0" i="0" u="none" strike="noStrike" kern="1200" baseline="0" dirty="0" smtClean="0">
                <a:solidFill>
                  <a:schemeClr val="tx1"/>
                </a:solidFill>
                <a:latin typeface="+mn-lt"/>
                <a:ea typeface="+mn-ea"/>
                <a:cs typeface="+mn-cs"/>
              </a:rPr>
              <a:t>No ETL needed to process data</a:t>
            </a:r>
          </a:p>
          <a:p>
            <a:pPr rtl="0"/>
            <a:endParaRPr lang="en-US" sz="800" b="0" i="0" u="none" strike="noStrike" kern="1200" baseline="0" dirty="0" smtClean="0">
              <a:solidFill>
                <a:schemeClr val="tx1"/>
              </a:solidFill>
              <a:latin typeface="+mn-lt"/>
              <a:ea typeface="+mn-ea"/>
              <a:cs typeface="+mn-cs"/>
            </a:endParaRPr>
          </a:p>
          <a:p>
            <a:pPr rtl="0"/>
            <a:r>
              <a:rPr lang="en-US" sz="800" b="0" i="0" u="none" strike="noStrike" kern="1200" baseline="0" dirty="0" smtClean="0">
                <a:solidFill>
                  <a:schemeClr val="tx1"/>
                </a:solidFill>
                <a:latin typeface="+mn-lt"/>
                <a:ea typeface="+mn-ea"/>
                <a:cs typeface="+mn-cs"/>
              </a:rPr>
              <a:t>Spark Streaming</a:t>
            </a:r>
          </a:p>
          <a:p>
            <a:pPr lvl="1" rtl="0"/>
            <a:r>
              <a:rPr lang="en-US" sz="800" b="0" i="0" u="none" strike="noStrike" kern="1200" baseline="0" dirty="0" smtClean="0">
                <a:solidFill>
                  <a:schemeClr val="tx1"/>
                </a:solidFill>
                <a:latin typeface="+mn-lt"/>
                <a:ea typeface="+mn-ea"/>
                <a:cs typeface="+mn-cs"/>
              </a:rPr>
              <a:t>Often used with Kafka</a:t>
            </a:r>
          </a:p>
          <a:p>
            <a:pPr lvl="1" rtl="0"/>
            <a:r>
              <a:rPr lang="en-US" sz="800" b="0" i="0" u="none" strike="noStrike" kern="1200" baseline="0" dirty="0" smtClean="0">
                <a:solidFill>
                  <a:schemeClr val="tx1"/>
                </a:solidFill>
                <a:latin typeface="+mn-lt"/>
                <a:ea typeface="+mn-ea"/>
                <a:cs typeface="+mn-cs"/>
              </a:rPr>
              <a:t>Native APIs for Java, </a:t>
            </a:r>
            <a:r>
              <a:rPr lang="en-US" sz="800" b="0" i="0" u="none" strike="noStrike" kern="1200" baseline="0" dirty="0" err="1" smtClean="0">
                <a:solidFill>
                  <a:schemeClr val="tx1"/>
                </a:solidFill>
                <a:latin typeface="+mn-lt"/>
                <a:ea typeface="+mn-ea"/>
                <a:cs typeface="+mn-cs"/>
              </a:rPr>
              <a:t>Scala</a:t>
            </a:r>
            <a:r>
              <a:rPr lang="en-US" sz="800" b="0" i="0" u="none" strike="noStrike" kern="1200" baseline="0" dirty="0" smtClean="0">
                <a:solidFill>
                  <a:schemeClr val="tx1"/>
                </a:solidFill>
                <a:latin typeface="+mn-lt"/>
                <a:ea typeface="+mn-ea"/>
                <a:cs typeface="+mn-cs"/>
              </a:rPr>
              <a:t> and Python</a:t>
            </a:r>
          </a:p>
          <a:p>
            <a:pPr rtl="0"/>
            <a:endParaRPr lang="en-US" sz="800" b="0" i="0" u="none" strike="noStrike" kern="1200" baseline="0" dirty="0" smtClean="0">
              <a:solidFill>
                <a:schemeClr val="tx1"/>
              </a:solidFill>
              <a:latin typeface="+mn-lt"/>
              <a:ea typeface="+mn-ea"/>
              <a:cs typeface="+mn-cs"/>
            </a:endParaRPr>
          </a:p>
          <a:p>
            <a:pPr rtl="0"/>
            <a:r>
              <a:rPr lang="en-US" sz="800" b="0" i="0" u="none" strike="noStrike" kern="1200" baseline="0" dirty="0" err="1" smtClean="0">
                <a:solidFill>
                  <a:schemeClr val="tx1"/>
                </a:solidFill>
                <a:latin typeface="+mn-lt"/>
                <a:ea typeface="+mn-ea"/>
                <a:cs typeface="+mn-cs"/>
              </a:rPr>
              <a:t>MLlib</a:t>
            </a:r>
            <a:r>
              <a:rPr lang="en-US" sz="800" b="0" i="0" u="none" strike="noStrike" kern="1200" baseline="0" dirty="0" smtClean="0">
                <a:solidFill>
                  <a:schemeClr val="tx1"/>
                </a:solidFill>
                <a:latin typeface="+mn-lt"/>
                <a:ea typeface="+mn-ea"/>
                <a:cs typeface="+mn-cs"/>
              </a:rPr>
              <a:t> (machine learning)</a:t>
            </a:r>
          </a:p>
          <a:p>
            <a:pPr lvl="1" rtl="0"/>
            <a:r>
              <a:rPr lang="en-US" sz="800" b="0" i="0" u="none" strike="noStrike" kern="1200" baseline="0" dirty="0" smtClean="0">
                <a:solidFill>
                  <a:schemeClr val="tx1"/>
                </a:solidFill>
                <a:latin typeface="+mn-lt"/>
                <a:ea typeface="+mn-ea"/>
                <a:cs typeface="+mn-cs"/>
              </a:rPr>
              <a:t>Machine Learning and all the goodness </a:t>
            </a:r>
          </a:p>
          <a:p>
            <a:pPr lvl="1" rtl="0"/>
            <a:r>
              <a:rPr lang="en-US" sz="800" b="0" i="0" u="none" strike="noStrike" kern="1200" baseline="0" dirty="0" smtClean="0">
                <a:solidFill>
                  <a:schemeClr val="tx1"/>
                </a:solidFill>
                <a:latin typeface="+mn-lt"/>
                <a:ea typeface="+mn-ea"/>
                <a:cs typeface="+mn-cs"/>
              </a:rPr>
              <a:t>that implies</a:t>
            </a:r>
          </a:p>
          <a:p>
            <a:pPr rtl="0"/>
            <a:endParaRPr lang="en-US" sz="800" b="0" i="0" u="none" strike="noStrike" kern="1200" baseline="0" dirty="0" smtClean="0">
              <a:solidFill>
                <a:schemeClr val="tx1"/>
              </a:solidFill>
              <a:latin typeface="+mn-lt"/>
              <a:ea typeface="+mn-ea"/>
              <a:cs typeface="+mn-cs"/>
            </a:endParaRPr>
          </a:p>
          <a:p>
            <a:pPr rtl="0"/>
            <a:r>
              <a:rPr lang="en-US" sz="800" b="0" i="0" u="none" strike="noStrike" kern="1200" baseline="0" dirty="0" err="1" smtClean="0">
                <a:solidFill>
                  <a:schemeClr val="tx1"/>
                </a:solidFill>
                <a:latin typeface="+mn-lt"/>
                <a:ea typeface="+mn-ea"/>
                <a:cs typeface="+mn-cs"/>
              </a:rPr>
              <a:t>GraphX</a:t>
            </a:r>
            <a:r>
              <a:rPr lang="en-US" sz="800" b="0" i="0" u="none" strike="noStrike" kern="1200" baseline="0" dirty="0" smtClean="0">
                <a:solidFill>
                  <a:schemeClr val="tx1"/>
                </a:solidFill>
                <a:latin typeface="+mn-lt"/>
                <a:ea typeface="+mn-ea"/>
                <a:cs typeface="+mn-cs"/>
              </a:rPr>
              <a:t> with </a:t>
            </a:r>
            <a:r>
              <a:rPr lang="en-US" sz="800" b="0" i="0" u="none" strike="noStrike" kern="1200" baseline="0" dirty="0" err="1" smtClean="0">
                <a:solidFill>
                  <a:schemeClr val="tx1"/>
                </a:solidFill>
                <a:latin typeface="+mn-lt"/>
                <a:ea typeface="+mn-ea"/>
                <a:cs typeface="+mn-cs"/>
              </a:rPr>
              <a:t>GraphFrames</a:t>
            </a:r>
            <a:endParaRPr lang="en-US" sz="800" b="0" i="0" u="none" strike="noStrike" kern="1200" baseline="0" dirty="0" smtClean="0">
              <a:solidFill>
                <a:schemeClr val="tx1"/>
              </a:solidFill>
              <a:latin typeface="+mn-lt"/>
              <a:ea typeface="+mn-ea"/>
              <a:cs typeface="+mn-cs"/>
            </a:endParaRPr>
          </a:p>
          <a:p>
            <a:pPr lvl="1" rtl="0"/>
            <a:r>
              <a:rPr lang="en-US" sz="800" b="0" i="0" u="none" strike="noStrike" kern="1200" baseline="0" dirty="0" smtClean="0">
                <a:solidFill>
                  <a:schemeClr val="tx1"/>
                </a:solidFill>
                <a:latin typeface="+mn-lt"/>
                <a:ea typeface="+mn-ea"/>
                <a:cs typeface="+mn-cs"/>
              </a:rPr>
              <a:t>DSE graph ties into </a:t>
            </a:r>
            <a:r>
              <a:rPr lang="en-US" sz="800" b="0" i="0" u="none" strike="noStrike" kern="1200" baseline="0" dirty="0" err="1" smtClean="0">
                <a:solidFill>
                  <a:schemeClr val="tx1"/>
                </a:solidFill>
                <a:latin typeface="+mn-lt"/>
                <a:ea typeface="+mn-ea"/>
                <a:cs typeface="+mn-cs"/>
              </a:rPr>
              <a:t>GraphFrames</a:t>
            </a:r>
            <a:endParaRPr lang="en-US" sz="800" b="0" i="0" u="none" strike="noStrike" kern="1200" baseline="0" dirty="0" smtClean="0">
              <a:solidFill>
                <a:schemeClr val="tx1"/>
              </a:solidFill>
              <a:latin typeface="+mn-lt"/>
              <a:ea typeface="+mn-ea"/>
              <a:cs typeface="+mn-cs"/>
            </a:endParaRPr>
          </a:p>
          <a:p>
            <a:pPr lvl="1" rtl="0"/>
            <a:r>
              <a:rPr lang="en-US" sz="800" b="0" i="0" u="none" strike="noStrike" kern="1200" baseline="0" dirty="0" smtClean="0">
                <a:solidFill>
                  <a:schemeClr val="tx1"/>
                </a:solidFill>
                <a:latin typeface="+mn-lt"/>
                <a:ea typeface="+mn-ea"/>
                <a:cs typeface="+mn-cs"/>
              </a:rPr>
              <a:t>May optimize certain type of DSE Graph </a:t>
            </a:r>
          </a:p>
          <a:p>
            <a:pPr lvl="1" rtl="0"/>
            <a:r>
              <a:rPr lang="en-US" sz="800" b="0" i="0" u="none" strike="noStrike" kern="1200" baseline="0" dirty="0" smtClean="0">
                <a:solidFill>
                  <a:schemeClr val="tx1"/>
                </a:solidFill>
                <a:latin typeface="+mn-lt"/>
                <a:ea typeface="+mn-ea"/>
                <a:cs typeface="+mn-cs"/>
              </a:rPr>
              <a:t>Jobs</a:t>
            </a:r>
          </a:p>
          <a:p>
            <a:endParaRPr lang="en-US" sz="800" dirty="0" smtClean="0"/>
          </a:p>
          <a:p>
            <a:r>
              <a:rPr lang="en-US" sz="800" dirty="0" smtClean="0"/>
              <a:t>Reference </a:t>
            </a:r>
            <a:r>
              <a:rPr lang="en-US" sz="800" dirty="0" err="1" smtClean="0"/>
              <a:t>Urls</a:t>
            </a:r>
            <a:r>
              <a:rPr lang="en-US" sz="800" dirty="0" smtClean="0"/>
              <a:t>,</a:t>
            </a:r>
          </a:p>
          <a:p>
            <a:pPr lvl="1"/>
            <a:r>
              <a:rPr lang="en-US" sz="800" dirty="0" smtClean="0"/>
              <a:t>https://mapr.com/blog/5-minute-guide-understanding-significance-apache-spark/</a:t>
            </a:r>
            <a:endParaRPr lang="en-US" sz="800" dirty="0"/>
          </a:p>
        </p:txBody>
      </p:sp>
    </p:spTree>
    <p:extLst>
      <p:ext uri="{BB962C8B-B14F-4D97-AF65-F5344CB8AC3E}">
        <p14:creationId xmlns:p14="http://schemas.microsoft.com/office/powerpoint/2010/main" val="1831535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Some of our outputs of the job run.</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Some of our outputs of the job run.</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Some of our outputs of the job run,</a:t>
            </a:r>
            <a:r>
              <a:rPr lang="en-US" baseline="0" dirty="0" smtClean="0"/>
              <a:t> and exit.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Explaining the output; you can examine winning, and other decision trees built.</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From the data supplied:</a:t>
            </a:r>
          </a:p>
          <a:p>
            <a:endParaRPr lang="en-US" dirty="0" smtClean="0"/>
          </a:p>
          <a:p>
            <a:pPr marL="330200" indent="-171450">
              <a:buFont typeface="Arial" pitchFamily="34" charset="0"/>
              <a:buChar char="•"/>
            </a:pPr>
            <a:r>
              <a:rPr lang="en-US" dirty="0" smtClean="0"/>
              <a:t>If the data was accurate (an assumption), then this classifier predicted churn with a 93% accuracy.</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Answering</a:t>
            </a:r>
            <a:r>
              <a:rPr lang="en-US" baseline="0" dirty="0" smtClean="0"/>
              <a:t> the question; where might further optimization lie on the decision tree that was created-</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Documentation page related to decision tree classifiers.</a:t>
            </a:r>
          </a:p>
          <a:p>
            <a:endParaRPr lang="en-US" dirty="0" smtClean="0"/>
          </a:p>
          <a:p>
            <a:r>
              <a:rPr lang="en-US" dirty="0" smtClean="0"/>
              <a:t>Reference </a:t>
            </a:r>
            <a:r>
              <a:rPr lang="en-US" dirty="0" err="1" smtClean="0"/>
              <a:t>Urls</a:t>
            </a:r>
            <a:r>
              <a:rPr lang="en-US" dirty="0" smtClean="0"/>
              <a:t>,</a:t>
            </a:r>
          </a:p>
          <a:p>
            <a:pPr lvl="1"/>
            <a:r>
              <a:rPr lang="en-US" dirty="0" smtClean="0"/>
              <a:t>https://spark.apache.org/docs/latest/mllib-decision-tree.html#classification</a:t>
            </a:r>
          </a:p>
        </p:txBody>
      </p:sp>
    </p:spTree>
    <p:extLst>
      <p:ext uri="{BB962C8B-B14F-4D97-AF65-F5344CB8AC3E}">
        <p14:creationId xmlns:p14="http://schemas.microsoft.com/office/powerpoint/2010/main" val="4165905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End</a:t>
            </a:r>
            <a:r>
              <a:rPr lang="en-US" baseline="0" dirty="0" smtClean="0"/>
              <a:t> of Discussion Unit-</a:t>
            </a:r>
            <a:endParaRPr lang="en-US" dirty="0" smtClean="0"/>
          </a:p>
          <a:p>
            <a:endParaRPr lang="en-US" dirty="0"/>
          </a:p>
        </p:txBody>
      </p:sp>
    </p:spTree>
    <p:extLst>
      <p:ext uri="{BB962C8B-B14F-4D97-AF65-F5344CB8AC3E}">
        <p14:creationId xmlns:p14="http://schemas.microsoft.com/office/powerpoint/2010/main" val="1706696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remaining content may be read “extra credit”, as time allows.</a:t>
            </a:r>
            <a:endParaRPr lang="en-US" dirty="0" smtClean="0"/>
          </a:p>
          <a:p>
            <a:endParaRPr lang="en-US" dirty="0"/>
          </a:p>
        </p:txBody>
      </p:sp>
    </p:spTree>
    <p:extLst>
      <p:ext uri="{BB962C8B-B14F-4D97-AF65-F5344CB8AC3E}">
        <p14:creationId xmlns:p14="http://schemas.microsoft.com/office/powerpoint/2010/main" val="357972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sz="800" dirty="0" smtClean="0"/>
          </a:p>
          <a:p>
            <a:r>
              <a:rPr lang="en-US" sz="800" dirty="0" smtClean="0"/>
              <a:t>Reference </a:t>
            </a:r>
            <a:r>
              <a:rPr lang="en-US" sz="800" dirty="0" err="1" smtClean="0"/>
              <a:t>Urls</a:t>
            </a:r>
            <a:r>
              <a:rPr lang="en-US" sz="800" dirty="0" smtClean="0"/>
              <a:t>,</a:t>
            </a:r>
          </a:p>
          <a:p>
            <a:pPr lvl="1"/>
            <a:r>
              <a:rPr lang="en-US" sz="1200" dirty="0" smtClean="0"/>
              <a:t>https://www.amazon.com/Machine-Learning-Action-Peter-Harrington/dp/1617290181</a:t>
            </a:r>
            <a:endParaRPr lang="en-US" sz="1200" dirty="0"/>
          </a:p>
        </p:txBody>
      </p:sp>
    </p:spTree>
    <p:extLst>
      <p:ext uri="{BB962C8B-B14F-4D97-AF65-F5344CB8AC3E}">
        <p14:creationId xmlns:p14="http://schemas.microsoft.com/office/powerpoint/2010/main" val="406781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Common/current machine language uses cases listed</a:t>
            </a:r>
            <a:r>
              <a:rPr lang="en-US" baseline="0" dirty="0" smtClean="0"/>
              <a:t> above.</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endParaRPr lang="en-US" sz="800" dirty="0" smtClean="0"/>
          </a:p>
          <a:p>
            <a:r>
              <a:rPr lang="en-US" sz="800" dirty="0" smtClean="0"/>
              <a:t>Reference </a:t>
            </a:r>
            <a:r>
              <a:rPr lang="en-US" sz="800" dirty="0" err="1" smtClean="0"/>
              <a:t>Urls</a:t>
            </a:r>
            <a:r>
              <a:rPr lang="en-US" sz="800" dirty="0" smtClean="0"/>
              <a:t>,</a:t>
            </a:r>
          </a:p>
          <a:p>
            <a:pPr lvl="1"/>
            <a:r>
              <a:rPr lang="en-US" sz="1200" dirty="0" smtClean="0"/>
              <a:t>https://www.amazon.com/Spark-Definitive-Guide-Processing-Simple/dp/1491912219</a:t>
            </a:r>
            <a:endParaRPr lang="en-US" sz="1200" dirty="0"/>
          </a:p>
        </p:txBody>
      </p:sp>
    </p:spTree>
    <p:extLst>
      <p:ext uri="{BB962C8B-B14F-4D97-AF65-F5344CB8AC3E}">
        <p14:creationId xmlns:p14="http://schemas.microsoft.com/office/powerpoint/2010/main" val="4067813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Relative to the </a:t>
            </a:r>
            <a:r>
              <a:rPr lang="en-US" dirty="0" err="1" smtClean="0"/>
              <a:t>Apriori</a:t>
            </a:r>
            <a:r>
              <a:rPr lang="en-US" dirty="0" smtClean="0"/>
              <a:t> algorithm.</a:t>
            </a:r>
            <a:endParaRPr lang="en-US" dirty="0"/>
          </a:p>
        </p:txBody>
      </p:sp>
    </p:spTree>
    <p:extLst>
      <p:ext uri="{BB962C8B-B14F-4D97-AF65-F5344CB8AC3E}">
        <p14:creationId xmlns:p14="http://schemas.microsoft.com/office/powerpoint/2010/main" val="1433726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additional notes.</a:t>
            </a:r>
            <a:endParaRPr lang="en-US" dirty="0"/>
          </a:p>
        </p:txBody>
      </p:sp>
    </p:spTree>
    <p:extLst>
      <p:ext uri="{BB962C8B-B14F-4D97-AF65-F5344CB8AC3E}">
        <p14:creationId xmlns:p14="http://schemas.microsoft.com/office/powerpoint/2010/main" val="422725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No additional notes.</a:t>
            </a:r>
            <a:endParaRPr lang="en-US" dirty="0"/>
          </a:p>
        </p:txBody>
      </p:sp>
    </p:spTree>
    <p:extLst>
      <p:ext uri="{BB962C8B-B14F-4D97-AF65-F5344CB8AC3E}">
        <p14:creationId xmlns:p14="http://schemas.microsoft.com/office/powerpoint/2010/main" val="1755643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dirty="0" smtClean="0"/>
              <a:t>A larger area of growth for machine learning</a:t>
            </a:r>
            <a:r>
              <a:rPr lang="en-US" baseline="0" dirty="0" smtClean="0"/>
              <a:t> is NLP; natural language processing</a:t>
            </a:r>
          </a:p>
          <a:p>
            <a:endParaRPr lang="en-US" baseline="0" dirty="0" smtClean="0"/>
          </a:p>
          <a:p>
            <a:r>
              <a:rPr lang="en-US" baseline="0" dirty="0" smtClean="0"/>
              <a:t>If an insurance company saw post on social media that said:</a:t>
            </a:r>
          </a:p>
          <a:p>
            <a:endParaRPr lang="en-US" baseline="0" dirty="0" smtClean="0"/>
          </a:p>
          <a:p>
            <a:pPr marL="330200" indent="-171450">
              <a:buFont typeface="Arial" pitchFamily="34" charset="0"/>
              <a:buChar char="•"/>
            </a:pPr>
            <a:r>
              <a:rPr lang="en-US" baseline="0" dirty="0" smtClean="0"/>
              <a:t>"After 13 years, I think my baby finally needs to retire, and the post includes a picture of a really old Honda Civic; what might the bank try to sell this person ?</a:t>
            </a:r>
            <a:endParaRPr lang="en-US" dirty="0"/>
          </a:p>
        </p:txBody>
      </p:sp>
    </p:spTree>
    <p:extLst>
      <p:ext uri="{BB962C8B-B14F-4D97-AF65-F5344CB8AC3E}">
        <p14:creationId xmlns:p14="http://schemas.microsoft.com/office/powerpoint/2010/main" val="416590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8438"/>
            <a:ext cx="5888037" cy="3313112"/>
          </a:xfrm>
        </p:spPr>
      </p:sp>
      <p:sp>
        <p:nvSpPr>
          <p:cNvPr id="3" name="Notes Placeholder 2"/>
          <p:cNvSpPr>
            <a:spLocks noGrp="1"/>
          </p:cNvSpPr>
          <p:nvPr>
            <p:ph type="body" idx="1"/>
          </p:nvPr>
        </p:nvSpPr>
        <p:spPr/>
        <p:txBody>
          <a:bodyPr/>
          <a:lstStyle/>
          <a:p>
            <a:r>
              <a:rPr lang="en-US" sz="800" dirty="0" smtClean="0"/>
              <a:t>Technologies and conditions that enable increased machine learning.</a:t>
            </a:r>
          </a:p>
          <a:p>
            <a:endParaRPr lang="en-US" sz="800" dirty="0" smtClean="0"/>
          </a:p>
          <a:p>
            <a:r>
              <a:rPr lang="en-US" sz="800" dirty="0" smtClean="0"/>
              <a:t>Reference</a:t>
            </a:r>
            <a:r>
              <a:rPr lang="en-US" sz="800" baseline="0" dirty="0" smtClean="0"/>
              <a:t> </a:t>
            </a:r>
            <a:r>
              <a:rPr lang="en-US" sz="800" baseline="0" dirty="0" err="1" smtClean="0"/>
              <a:t>Urls</a:t>
            </a:r>
            <a:r>
              <a:rPr lang="en-US" sz="800" baseline="0" dirty="0" smtClean="0"/>
              <a:t>,</a:t>
            </a:r>
          </a:p>
          <a:p>
            <a:pPr lvl="1"/>
            <a:r>
              <a:rPr lang="en-US" sz="800" u="sng" dirty="0" smtClean="0"/>
              <a:t> https://spark.apache.org/docs/preview/mllib-guide.html</a:t>
            </a:r>
            <a:r>
              <a:rPr lang="en-US" sz="800" dirty="0" smtClean="0"/>
              <a:t> </a:t>
            </a:r>
            <a:endParaRPr lang="en-US" sz="800" dirty="0"/>
          </a:p>
        </p:txBody>
      </p:sp>
    </p:spTree>
    <p:extLst>
      <p:ext uri="{BB962C8B-B14F-4D97-AF65-F5344CB8AC3E}">
        <p14:creationId xmlns:p14="http://schemas.microsoft.com/office/powerpoint/2010/main" val="4165905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 Title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r="29726"/>
          <a:stretch/>
        </p:blipFill>
        <p:spPr>
          <a:xfrm>
            <a:off x="0" y="817418"/>
            <a:ext cx="3654128" cy="4326018"/>
          </a:xfrm>
          <a:prstGeom prst="rect">
            <a:avLst/>
          </a:prstGeom>
          <a:noFill/>
          <a:ln>
            <a:noFill/>
          </a:ln>
        </p:spPr>
      </p:pic>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000-DTSE-Analytics-7602-60-DU-</a:t>
            </a:r>
            <a:fld id="{5A6FB346-E907-314D-8DE1-ECD2B2B6AA1B}" type="slidenum">
              <a:rPr lang="uk-UA" smtClean="0"/>
              <a:pPr/>
              <a:t>‹#›</a:t>
            </a:fld>
            <a:endParaRPr lang="uk-UA" dirty="0"/>
          </a:p>
        </p:txBody>
      </p:sp>
      <p:pic>
        <p:nvPicPr>
          <p:cNvPr id="10"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1"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 Light banner, 1 column tex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000-DTSE-Analytics-7602-60-DU-</a:t>
            </a:r>
            <a:fld id="{5A6FB346-E907-314D-8DE1-ECD2B2B6AA1B}" type="slidenum">
              <a:rPr lang="uk-UA" smtClean="0"/>
              <a:pPr/>
              <a:t>‹#›</a:t>
            </a:fld>
            <a:endParaRPr lang="uk-UA" dirty="0"/>
          </a:p>
        </p:txBody>
      </p:sp>
      <p:pic>
        <p:nvPicPr>
          <p:cNvPr id="8"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653575908"/>
      </p:ext>
    </p:extLst>
  </p:cSld>
  <p:clrMapOvr>
    <a:masterClrMapping/>
  </p:clrMapOvr>
  <p:extLst mod="1">
    <p:ext uri="{DCECCB84-F9BA-43D5-87BE-67443E8EF086}">
      <p15:sldGuideLst xmlns:p15="http://schemas.microsoft.com/office/powerpoint/2012/main" xmlns="">
        <p15:guide id="4"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6 - Internal Only">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rgbClr val="FFD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l="4800" b="12647"/>
          <a:stretch/>
        </p:blipFill>
        <p:spPr>
          <a:xfrm rot="16200000">
            <a:off x="7179812" y="-1097707"/>
            <a:ext cx="866487" cy="3061892"/>
          </a:xfrm>
          <a:prstGeom prst="rect">
            <a:avLst/>
          </a:prstGeom>
        </p:spPr>
      </p:pic>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000-DTSE-Analytics-7602-60-DU-</a:t>
            </a:r>
            <a:fld id="{5A6FB346-E907-314D-8DE1-ECD2B2B6AA1B}" type="slidenum">
              <a:rPr lang="uk-UA" smtClean="0"/>
              <a:pPr/>
              <a:t>‹#›</a:t>
            </a:fld>
            <a:endParaRPr lang="uk-UA" dirty="0"/>
          </a:p>
        </p:txBody>
      </p:sp>
      <p:grpSp>
        <p:nvGrpSpPr>
          <p:cNvPr id="5" name="Group 4"/>
          <p:cNvGrpSpPr/>
          <p:nvPr userDrawn="1"/>
        </p:nvGrpSpPr>
        <p:grpSpPr>
          <a:xfrm>
            <a:off x="6991004" y="1978634"/>
            <a:ext cx="1925571" cy="1271847"/>
            <a:chOff x="6991004" y="1978634"/>
            <a:chExt cx="1925571" cy="1271847"/>
          </a:xfrm>
        </p:grpSpPr>
        <p:sp>
          <p:nvSpPr>
            <p:cNvPr id="2" name="Rectangle 1"/>
            <p:cNvSpPr/>
            <p:nvPr userDrawn="1"/>
          </p:nvSpPr>
          <p:spPr>
            <a:xfrm>
              <a:off x="6991004" y="1978634"/>
              <a:ext cx="1925571" cy="1271847"/>
            </a:xfrm>
            <a:prstGeom prst="rect">
              <a:avLst/>
            </a:prstGeom>
            <a:noFill/>
            <a:ln w="136525">
              <a:solidFill>
                <a:srgbClr val="FFDE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7090756" y="2152892"/>
              <a:ext cx="1704109" cy="923330"/>
            </a:xfrm>
            <a:prstGeom prst="rect">
              <a:avLst/>
            </a:prstGeom>
            <a:noFill/>
          </p:spPr>
          <p:txBody>
            <a:bodyPr wrap="square" rtlCol="0">
              <a:spAutoFit/>
            </a:bodyPr>
            <a:lstStyle/>
            <a:p>
              <a:pPr algn="ctr"/>
              <a:r>
                <a:rPr lang="en-US" sz="1800" b="1" dirty="0" err="1" smtClean="0">
                  <a:solidFill>
                    <a:srgbClr val="FFC72C"/>
                  </a:solidFill>
                </a:rPr>
                <a:t>DataStax</a:t>
              </a:r>
              <a:r>
                <a:rPr lang="en-US" sz="1800" b="1" dirty="0" smtClean="0">
                  <a:solidFill>
                    <a:srgbClr val="FFC72C"/>
                  </a:solidFill>
                </a:rPr>
                <a:t> Internal Use Only</a:t>
              </a:r>
            </a:p>
          </p:txBody>
        </p:sp>
      </p:grpSp>
      <p:pic>
        <p:nvPicPr>
          <p:cNvPr id="13"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6"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287096619"/>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7 - Sub-section Break (Exercise, other)">
    <p:spTree>
      <p:nvGrpSpPr>
        <p:cNvPr id="1" name=""/>
        <p:cNvGrpSpPr/>
        <p:nvPr/>
      </p:nvGrpSpPr>
      <p:grpSpPr>
        <a:xfrm>
          <a:off x="0" y="0"/>
          <a:ext cx="0" cy="0"/>
          <a:chOff x="0" y="0"/>
          <a:chExt cx="0" cy="0"/>
        </a:xfrm>
      </p:grpSpPr>
      <p:sp>
        <p:nvSpPr>
          <p:cNvPr id="5" name="Round Single Corner Rectangle 4"/>
          <p:cNvSpPr/>
          <p:nvPr userDrawn="1"/>
        </p:nvSpPr>
        <p:spPr>
          <a:xfrm flipH="1">
            <a:off x="0" y="1"/>
            <a:ext cx="4267200" cy="4286249"/>
          </a:xfrm>
          <a:prstGeom prst="round1Rect">
            <a:avLst>
              <a:gd name="adj" fmla="val 348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Shape 74" descr="line-dot-pattern@2x.png"/>
          <p:cNvPicPr preferRelativeResize="0"/>
          <p:nvPr userDrawn="1"/>
        </p:nvPicPr>
        <p:blipFill rotWithShape="1">
          <a:blip r:embed="rId2" cstate="screen">
            <a:alphaModFix amt="25000"/>
            <a:extLst>
              <a:ext uri="{28A0092B-C50C-407E-A947-70E740481C1C}">
                <a14:useLocalDpi xmlns:a14="http://schemas.microsoft.com/office/drawing/2010/main"/>
              </a:ext>
            </a:extLst>
          </a:blip>
          <a:srcRect/>
          <a:stretch/>
        </p:blipFill>
        <p:spPr>
          <a:xfrm flipV="1">
            <a:off x="-1274" y="0"/>
            <a:ext cx="5199810" cy="4326018"/>
          </a:xfrm>
          <a:prstGeom prst="rect">
            <a:avLst/>
          </a:prstGeom>
          <a:noFill/>
          <a:ln>
            <a:noFill/>
          </a:ln>
        </p:spPr>
      </p:pic>
      <p:sp>
        <p:nvSpPr>
          <p:cNvPr id="12" name="Shape 71"/>
          <p:cNvSpPr txBox="1">
            <a:spLocks noGrp="1"/>
          </p:cNvSpPr>
          <p:nvPr>
            <p:ph type="body" idx="1"/>
          </p:nvPr>
        </p:nvSpPr>
        <p:spPr>
          <a:xfrm>
            <a:off x="457200" y="3015512"/>
            <a:ext cx="3409406" cy="1189095"/>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8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smtClean="0"/>
              <a:t>Click to edit Master text styles</a:t>
            </a:r>
          </a:p>
        </p:txBody>
      </p:sp>
      <p:sp>
        <p:nvSpPr>
          <p:cNvPr id="13" name="Shape 64"/>
          <p:cNvSpPr txBox="1">
            <a:spLocks noGrp="1"/>
          </p:cNvSpPr>
          <p:nvPr>
            <p:ph type="title"/>
          </p:nvPr>
        </p:nvSpPr>
        <p:spPr>
          <a:xfrm>
            <a:off x="457200" y="1702021"/>
            <a:ext cx="3409406" cy="1299000"/>
          </a:xfrm>
          <a:prstGeom prst="rect">
            <a:avLst/>
          </a:prstGeom>
          <a:noFill/>
          <a:ln>
            <a:noFill/>
          </a:ln>
        </p:spPr>
        <p:txBody>
          <a:bodyPr spcFirstLastPara="1" wrap="square" lIns="0" tIns="91425" rIns="91425" bIns="91425" anchor="b" anchorCtr="0"/>
          <a:lstStyle>
            <a:lvl1pPr marL="0" marR="0" lvl="0" indent="0" algn="l" rtl="0">
              <a:lnSpc>
                <a:spcPct val="80000"/>
              </a:lnSpc>
              <a:spcBef>
                <a:spcPts val="0"/>
              </a:spcBef>
              <a:spcAft>
                <a:spcPts val="0"/>
              </a:spcAft>
              <a:buClr>
                <a:schemeClr val="lt1"/>
              </a:buClr>
              <a:buSzPts val="1400"/>
              <a:buFont typeface="Arial"/>
              <a:buNone/>
              <a:defRPr sz="32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smtClean="0"/>
              <a:t>Click to edit Master title style</a:t>
            </a:r>
            <a:endParaRPr lang="en-US" dirty="0"/>
          </a:p>
        </p:txBody>
      </p:sp>
      <p:sp>
        <p:nvSpPr>
          <p:cNvPr id="15"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tx1"/>
                </a:solidFill>
              </a:defRPr>
            </a:lvl1pPr>
          </a:lstStyle>
          <a:p>
            <a:r>
              <a:rPr lang="en-US" dirty="0" smtClean="0"/>
              <a:t>000-DTSE-Analytics-7602-60-DU-</a:t>
            </a:r>
            <a:fld id="{5A6FB346-E907-314D-8DE1-ECD2B2B6AA1B}" type="slidenum">
              <a:rPr lang="uk-UA" smtClean="0"/>
              <a:pPr/>
              <a:t>‹#›</a:t>
            </a:fld>
            <a:endParaRPr lang="uk-UA" dirty="0"/>
          </a:p>
        </p:txBody>
      </p:sp>
      <p:pic>
        <p:nvPicPr>
          <p:cNvPr id="9" name="Shape 36"/>
          <p:cNvPicPr preferRelativeResize="0"/>
          <p:nvPr userDrawn="1"/>
        </p:nvPicPr>
        <p:blipFill rotWithShape="1">
          <a:blip r:embed="rId3">
            <a:alphaModFix/>
          </a:blip>
          <a:srcRect/>
          <a:stretch/>
        </p:blipFill>
        <p:spPr>
          <a:xfrm>
            <a:off x="6647699" y="4679149"/>
            <a:ext cx="2496313" cy="401737"/>
          </a:xfrm>
          <a:prstGeom prst="rect">
            <a:avLst/>
          </a:prstGeom>
          <a:noFill/>
          <a:ln>
            <a:noFill/>
          </a:ln>
        </p:spPr>
      </p:pic>
      <p:sp>
        <p:nvSpPr>
          <p:cNvPr id="10" name="Shape 38"/>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rgbClr val="666666"/>
                </a:solidFill>
              </a:rPr>
              <a:t>© DataStax, All Rights Reserved, Confidential</a:t>
            </a:r>
            <a:endParaRPr sz="800" b="0" i="0" u="none" strike="noStrike" cap="none">
              <a:solidFill>
                <a:srgbClr val="666666"/>
              </a:solidFill>
              <a:latin typeface="Arial"/>
              <a:ea typeface="Arial"/>
              <a:cs typeface="Arial"/>
              <a:sym typeface="Arial"/>
            </a:endParaRPr>
          </a:p>
        </p:txBody>
      </p:sp>
    </p:spTree>
    <p:extLst>
      <p:ext uri="{BB962C8B-B14F-4D97-AF65-F5344CB8AC3E}">
        <p14:creationId xmlns:p14="http://schemas.microsoft.com/office/powerpoint/2010/main" val="1752276708"/>
      </p:ext>
    </p:extLst>
  </p:cSld>
  <p:clrMapOvr>
    <a:masterClrMapping/>
  </p:clrMapOvr>
  <p:extLst mod="1">
    <p:ext uri="{DCECCB84-F9BA-43D5-87BE-67443E8EF086}">
      <p15:sldGuideLst xmlns:p15="http://schemas.microsoft.com/office/powerpoint/2012/main" xmlns="">
        <p15:guide id="1" pos="2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8 - Section 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000-DTSE-Analytics-7602-60-DU-</a:t>
            </a:r>
            <a:fld id="{5A6FB346-E907-314D-8DE1-ECD2B2B6AA1B}" type="slidenum">
              <a:rPr lang="uk-UA" smtClean="0"/>
              <a:pPr/>
              <a:t>‹#›</a:t>
            </a:fld>
            <a:endParaRPr lang="uk-UA" dirty="0"/>
          </a:p>
        </p:txBody>
      </p:sp>
      <p:sp>
        <p:nvSpPr>
          <p:cNvPr id="10"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End of Module:</a:t>
            </a:r>
            <a:endParaRPr lang="en-US" dirty="0"/>
          </a:p>
        </p:txBody>
      </p:sp>
      <p:pic>
        <p:nvPicPr>
          <p:cNvPr id="9"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9 - Additional Detail:">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baseline="0">
                <a:solidFill>
                  <a:schemeClr val="bg1"/>
                </a:solidFill>
                <a:latin typeface="Arial" charset="0"/>
                <a:ea typeface="Arial" charset="0"/>
                <a:cs typeface="Arial" charset="0"/>
              </a:defRPr>
            </a:lvl1pPr>
          </a:lstStyle>
          <a:p>
            <a:r>
              <a:rPr lang="en-US" dirty="0" smtClean="0"/>
              <a:t>Additional Detail:</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000-DTSE-Analytics-7602-60-DU-</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85693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Prerequisites: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000-DTSE-Analytics-7602-60-DU-</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89428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0 - Prerequisit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l="222" t="3440" b="13113"/>
          <a:stretch/>
        </p:blipFill>
        <p:spPr>
          <a:xfrm>
            <a:off x="0" y="0"/>
            <a:ext cx="9144000" cy="5143500"/>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smtClean="0"/>
              <a:t>Solutions:</a:t>
            </a:r>
            <a:endParaRPr lang="en-US" dirty="0"/>
          </a:p>
        </p:txBody>
      </p:sp>
      <p:sp>
        <p:nvSpPr>
          <p:cNvPr id="13" name="Slide Number Placeholder 3"/>
          <p:cNvSpPr>
            <a:spLocks noGrp="1"/>
          </p:cNvSpPr>
          <p:nvPr>
            <p:ph type="sldNum" sz="quarter" idx="11"/>
          </p:nvPr>
        </p:nvSpPr>
        <p:spPr>
          <a:xfrm>
            <a:off x="99060" y="4789170"/>
            <a:ext cx="4290060" cy="274637"/>
          </a:xfrm>
          <a:prstGeom prst="rect">
            <a:avLst/>
          </a:prstGeom>
        </p:spPr>
        <p:txBody>
          <a:bodyPr/>
          <a:lstStyle>
            <a:lvl1pPr algn="l">
              <a:defRPr sz="1200">
                <a:solidFill>
                  <a:schemeClr val="bg1"/>
                </a:solidFill>
              </a:defRPr>
            </a:lvl1pPr>
          </a:lstStyle>
          <a:p>
            <a:r>
              <a:rPr lang="en-US" dirty="0" smtClean="0"/>
              <a:t>000-DTSE-Analytics-7602-60-DU-</a:t>
            </a:r>
            <a:fld id="{5A6FB346-E907-314D-8DE1-ECD2B2B6AA1B}" type="slidenum">
              <a:rPr lang="uk-UA" smtClean="0"/>
              <a:pPr/>
              <a:t>‹#›</a:t>
            </a:fld>
            <a:endParaRPr lang="uk-UA" dirty="0"/>
          </a:p>
        </p:txBody>
      </p:sp>
      <p:pic>
        <p:nvPicPr>
          <p:cNvPr id="10" name="Shape 50"/>
          <p:cNvPicPr preferRelativeResize="0"/>
          <p:nvPr userDrawn="1"/>
        </p:nvPicPr>
        <p:blipFill rotWithShape="1">
          <a:blip r:embed="rId4">
            <a:alphaModFix/>
          </a:blip>
          <a:srcRect/>
          <a:stretch/>
        </p:blipFill>
        <p:spPr>
          <a:xfrm>
            <a:off x="6859665" y="4833302"/>
            <a:ext cx="2284328" cy="220639"/>
          </a:xfrm>
          <a:prstGeom prst="rect">
            <a:avLst/>
          </a:prstGeom>
          <a:noFill/>
          <a:ln>
            <a:noFill/>
          </a:ln>
        </p:spPr>
      </p:pic>
      <p:sp>
        <p:nvSpPr>
          <p:cNvPr id="11" name="Shape 52"/>
          <p:cNvSpPr txBox="1"/>
          <p:nvPr userDrawn="1"/>
        </p:nvSpPr>
        <p:spPr>
          <a:xfrm>
            <a:off x="2689350" y="4806375"/>
            <a:ext cx="3765300" cy="2745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800">
                <a:solidFill>
                  <a:schemeClr val="lt2"/>
                </a:solidFill>
              </a:rPr>
              <a:t>© DataStax, All Rights Reserved, Confidential</a:t>
            </a:r>
            <a:endParaRPr sz="800"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12017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8BD707-D9CF-40AE-B4C6-C98DA3205C09}" type="datetimeFigureOut">
              <a:rPr lang="en-US" smtClean="0"/>
              <a:pPr/>
              <a:t>7/31/2018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037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6" r:id="rId1"/>
    <p:sldLayoutId id="2147483713" r:id="rId2"/>
    <p:sldLayoutId id="2147483714" r:id="rId3"/>
    <p:sldLayoutId id="2147483717" r:id="rId4"/>
    <p:sldLayoutId id="2147483710" r:id="rId5"/>
    <p:sldLayoutId id="2147483716" r:id="rId6"/>
    <p:sldLayoutId id="2147483715" r:id="rId7"/>
    <p:sldLayoutId id="2147483718" r:id="rId8"/>
    <p:sldLayoutId id="2147483719" r:id="rId9"/>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orange.com/en/hom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924836"/>
            <a:ext cx="3089305" cy="680970"/>
          </a:xfrm>
        </p:spPr>
        <p:txBody>
          <a:bodyPr/>
          <a:lstStyle/>
          <a:p>
            <a:r>
              <a:rPr lang="en-US" sz="2000" dirty="0" smtClean="0"/>
              <a:t>Machine Learning</a:t>
            </a:r>
            <a:endParaRPr lang="en-US" sz="2000" dirty="0"/>
          </a:p>
        </p:txBody>
      </p:sp>
      <p:sp>
        <p:nvSpPr>
          <p:cNvPr id="3" name="Title 2"/>
          <p:cNvSpPr>
            <a:spLocks noGrp="1"/>
          </p:cNvSpPr>
          <p:nvPr>
            <p:ph type="title"/>
          </p:nvPr>
        </p:nvSpPr>
        <p:spPr>
          <a:xfrm>
            <a:off x="457200" y="1306427"/>
            <a:ext cx="3089305" cy="828360"/>
          </a:xfrm>
        </p:spPr>
        <p:txBody>
          <a:bodyPr/>
          <a:lstStyle/>
          <a:p>
            <a:r>
              <a:rPr lang="en-US" dirty="0" smtClean="0"/>
              <a:t>Discussion Unit: DSE Analytics</a:t>
            </a:r>
            <a:endParaRPr lang="en-US" dirty="0"/>
          </a:p>
        </p:txBody>
      </p:sp>
      <p:sp>
        <p:nvSpPr>
          <p:cNvPr id="4" name="Slide Number Placeholder 3"/>
          <p:cNvSpPr>
            <a:spLocks noGrp="1"/>
          </p:cNvSpPr>
          <p:nvPr>
            <p:ph type="sldNum" sz="quarter" idx="11"/>
          </p:nvPr>
        </p:nvSpPr>
        <p:spPr/>
        <p:txBody>
          <a:bodyPr/>
          <a:lstStyle/>
          <a:p>
            <a:r>
              <a:rPr lang="en-US" dirty="0" smtClean="0"/>
              <a:t>000-DTSE-Analytics-7602-60-DU-</a:t>
            </a:r>
            <a:fld id="{5A6FB346-E907-314D-8DE1-ECD2B2B6AA1B}" type="slidenum">
              <a:rPr lang="uk-UA" smtClean="0"/>
              <a:pPr/>
              <a:t>1</a:t>
            </a:fld>
            <a:endParaRPr lang="uk-UA" dirty="0"/>
          </a:p>
        </p:txBody>
      </p:sp>
      <p:sp>
        <p:nvSpPr>
          <p:cNvPr id="7" name="Content Placeholder 1"/>
          <p:cNvSpPr txBox="1">
            <a:spLocks/>
          </p:cNvSpPr>
          <p:nvPr/>
        </p:nvSpPr>
        <p:spPr>
          <a:xfrm>
            <a:off x="4111328" y="856455"/>
            <a:ext cx="4916294" cy="349870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33363" indent="-233363">
              <a:buFont typeface="Arial" pitchFamily="34" charset="0"/>
              <a:buChar char="•"/>
            </a:pPr>
            <a:r>
              <a:rPr lang="en-US" sz="2000" dirty="0" smtClean="0"/>
              <a:t>Define Machine Learning (ML)</a:t>
            </a:r>
          </a:p>
          <a:p>
            <a:pPr marL="233363" indent="-233363">
              <a:buFont typeface="Arial" pitchFamily="34" charset="0"/>
              <a:buChar char="•"/>
            </a:pPr>
            <a:r>
              <a:rPr lang="en-US" sz="2000" dirty="0" smtClean="0"/>
              <a:t>Overview </a:t>
            </a:r>
            <a:r>
              <a:rPr lang="en-US" sz="2000" dirty="0" err="1" smtClean="0"/>
              <a:t>MLlib</a:t>
            </a:r>
            <a:r>
              <a:rPr lang="en-US" sz="2000" dirty="0" smtClean="0"/>
              <a:t>/ML libraries</a:t>
            </a:r>
          </a:p>
          <a:p>
            <a:pPr marL="233363" indent="-233363">
              <a:buFont typeface="Arial" pitchFamily="34" charset="0"/>
              <a:buChar char="•"/>
            </a:pPr>
            <a:r>
              <a:rPr lang="en-US" sz="2000" dirty="0" smtClean="0"/>
              <a:t>ML process, design pattern/flow</a:t>
            </a:r>
          </a:p>
          <a:p>
            <a:pPr marL="233363" indent="-233363">
              <a:buFont typeface="Arial" pitchFamily="34" charset="0"/>
              <a:buChar char="•"/>
            </a:pPr>
            <a:endParaRPr lang="en-US" sz="2000" dirty="0"/>
          </a:p>
          <a:p>
            <a:pPr marL="233363" indent="-233363">
              <a:buFont typeface="Arial" pitchFamily="34" charset="0"/>
              <a:buChar char="•"/>
            </a:pPr>
            <a:r>
              <a:rPr lang="en-US" sz="2000" dirty="0" smtClean="0"/>
              <a:t>Upsell, customers who bought (x) bought (y)</a:t>
            </a:r>
          </a:p>
          <a:p>
            <a:pPr marL="233363" indent="-233363">
              <a:buFont typeface="Arial" pitchFamily="34" charset="0"/>
              <a:buChar char="•"/>
            </a:pPr>
            <a:r>
              <a:rPr lang="en-US" sz="2000" dirty="0" smtClean="0"/>
              <a:t>Predict customer churn</a:t>
            </a:r>
          </a:p>
        </p:txBody>
      </p:sp>
    </p:spTree>
    <p:extLst>
      <p:ext uri="{BB962C8B-B14F-4D97-AF65-F5344CB8AC3E}">
        <p14:creationId xmlns:p14="http://schemas.microsoft.com/office/powerpoint/2010/main" val="153097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472"/>
            <a:ext cx="8506047" cy="548048"/>
          </a:xfrm>
        </p:spPr>
        <p:txBody>
          <a:bodyPr/>
          <a:lstStyle/>
          <a:p>
            <a:r>
              <a:rPr lang="en-US" dirty="0" smtClean="0"/>
              <a:t>DSE Analytics: Libraries, </a:t>
            </a:r>
            <a:r>
              <a:rPr lang="en-US" dirty="0" err="1" smtClean="0"/>
              <a:t>MLlib</a:t>
            </a:r>
            <a:r>
              <a:rPr lang="en-US" dirty="0" smtClean="0"/>
              <a:t>/RDD, ML/</a:t>
            </a:r>
            <a:r>
              <a:rPr lang="en-US" dirty="0" err="1" smtClean="0"/>
              <a:t>DataFrame</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10</a:t>
            </a:fld>
            <a:endParaRPr lang="uk-UA" dirty="0"/>
          </a:p>
        </p:txBody>
      </p:sp>
      <p:sp>
        <p:nvSpPr>
          <p:cNvPr id="4" name="TextBox 3"/>
          <p:cNvSpPr txBox="1"/>
          <p:nvPr/>
        </p:nvSpPr>
        <p:spPr>
          <a:xfrm>
            <a:off x="4180114" y="1183041"/>
            <a:ext cx="4697604" cy="3170099"/>
          </a:xfrm>
          <a:prstGeom prst="rect">
            <a:avLst/>
          </a:prstGeom>
          <a:noFill/>
        </p:spPr>
        <p:txBody>
          <a:bodyPr wrap="square" rtlCol="0">
            <a:spAutoFit/>
          </a:bodyPr>
          <a:lstStyle/>
          <a:p>
            <a:pPr marL="231775" indent="-231775">
              <a:buFont typeface="Arial" pitchFamily="34" charset="0"/>
              <a:buChar char="•"/>
            </a:pPr>
            <a:r>
              <a:rPr lang="en-US" sz="2000" dirty="0" smtClean="0"/>
              <a:t>Java, </a:t>
            </a:r>
            <a:r>
              <a:rPr lang="en-US" sz="2000" dirty="0" err="1" smtClean="0"/>
              <a:t>Scala</a:t>
            </a:r>
            <a:r>
              <a:rPr lang="en-US" sz="2000" dirty="0" smtClean="0"/>
              <a:t>, Python (Spark 0.9), R (Spark 1.5)</a:t>
            </a:r>
          </a:p>
          <a:p>
            <a:pPr marL="231775" indent="-231775">
              <a:buFont typeface="Arial" pitchFamily="34" charset="0"/>
              <a:buChar char="•"/>
            </a:pPr>
            <a:r>
              <a:rPr lang="en-US" sz="2000" dirty="0" smtClean="0"/>
              <a:t>Fully Parallel/</a:t>
            </a:r>
            <a:r>
              <a:rPr lang="en-US" sz="2000" dirty="0" err="1" smtClean="0"/>
              <a:t>Performant</a:t>
            </a:r>
            <a:endParaRPr lang="en-US" sz="2000" dirty="0" smtClean="0"/>
          </a:p>
          <a:p>
            <a:pPr marL="231775" indent="-231775">
              <a:buFont typeface="Arial" pitchFamily="34" charset="0"/>
              <a:buChar char="•"/>
            </a:pPr>
            <a:endParaRPr lang="en-US" sz="2000" dirty="0" smtClean="0"/>
          </a:p>
          <a:p>
            <a:pPr marL="231775" indent="-231775">
              <a:buFont typeface="Arial" pitchFamily="34" charset="0"/>
              <a:buChar char="•"/>
            </a:pPr>
            <a:r>
              <a:rPr lang="en-US" sz="2000" dirty="0" smtClean="0"/>
              <a:t>Was RDD; Spark 2.0, in </a:t>
            </a:r>
            <a:r>
              <a:rPr lang="en-US" sz="2000" dirty="0" err="1" smtClean="0"/>
              <a:t>maint</a:t>
            </a:r>
            <a:r>
              <a:rPr lang="en-US" sz="2000" dirty="0" smtClean="0"/>
              <a:t>. mode (now DF)</a:t>
            </a:r>
          </a:p>
          <a:p>
            <a:pPr marL="231775" indent="-231775">
              <a:buFont typeface="Arial" pitchFamily="34" charset="0"/>
              <a:buChar char="•"/>
            </a:pPr>
            <a:r>
              <a:rPr lang="en-US" sz="2000" dirty="0" smtClean="0"/>
              <a:t>Most examples still </a:t>
            </a:r>
            <a:r>
              <a:rPr lang="en-US" sz="2000" dirty="0" err="1" smtClean="0"/>
              <a:t>MLlib</a:t>
            </a:r>
            <a:r>
              <a:rPr lang="en-US" sz="2000" dirty="0" smtClean="0"/>
              <a:t>/RDD, not ML/DF</a:t>
            </a:r>
          </a:p>
          <a:p>
            <a:pPr marL="231775" indent="-231775">
              <a:buFont typeface="Arial" pitchFamily="34" charset="0"/>
              <a:buChar char="•"/>
            </a:pPr>
            <a:endParaRPr lang="en-US" sz="2000" dirty="0"/>
          </a:p>
          <a:p>
            <a:pPr marL="231775" indent="-231775">
              <a:buFont typeface="Arial" pitchFamily="34" charset="0"/>
              <a:buChar char="•"/>
            </a:pPr>
            <a:r>
              <a:rPr lang="en-US" sz="2000" dirty="0" smtClean="0"/>
              <a:t>Main doc page </a:t>
            </a:r>
            <a:r>
              <a:rPr lang="en-US" sz="2000" dirty="0" err="1" smtClean="0"/>
              <a:t>Url</a:t>
            </a:r>
            <a:r>
              <a:rPr lang="en-US" sz="2000" dirty="0" smtClean="0"/>
              <a:t> on Notes Page</a:t>
            </a:r>
            <a:endParaRPr lang="en-US" sz="1600"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00" y="1647929"/>
            <a:ext cx="2788484" cy="16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528" y="599401"/>
            <a:ext cx="3667650" cy="548048"/>
          </a:xfrm>
        </p:spPr>
        <p:txBody>
          <a:bodyPr/>
          <a:lstStyle/>
          <a:p>
            <a:r>
              <a:rPr lang="en-US" dirty="0" smtClean="0"/>
              <a:t>DSE Analytics: Process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11</a:t>
            </a:fld>
            <a:endParaRPr lang="uk-UA" dirty="0"/>
          </a:p>
        </p:txBody>
      </p:sp>
      <p:sp>
        <p:nvSpPr>
          <p:cNvPr id="4" name="TextBox 3"/>
          <p:cNvSpPr txBox="1"/>
          <p:nvPr/>
        </p:nvSpPr>
        <p:spPr>
          <a:xfrm>
            <a:off x="373478" y="380160"/>
            <a:ext cx="4932051" cy="4247317"/>
          </a:xfrm>
          <a:prstGeom prst="rect">
            <a:avLst/>
          </a:prstGeom>
          <a:noFill/>
        </p:spPr>
        <p:txBody>
          <a:bodyPr wrap="square" rtlCol="0">
            <a:spAutoFit/>
          </a:bodyPr>
          <a:lstStyle/>
          <a:p>
            <a:pPr marL="231775" indent="-231775">
              <a:buFont typeface="Arial" pitchFamily="34" charset="0"/>
              <a:buChar char="•"/>
            </a:pPr>
            <a:r>
              <a:rPr lang="en-US" sz="1800" dirty="0" smtClean="0">
                <a:solidFill>
                  <a:srgbClr val="00B0F0"/>
                </a:solidFill>
              </a:rPr>
              <a:t>Use known sample data </a:t>
            </a:r>
            <a:r>
              <a:rPr lang="en-US" sz="1800" dirty="0">
                <a:solidFill>
                  <a:srgbClr val="00B0F0"/>
                </a:solidFill>
              </a:rPr>
              <a:t>to </a:t>
            </a:r>
            <a:r>
              <a:rPr lang="en-US" sz="1800" u="sng" dirty="0">
                <a:solidFill>
                  <a:srgbClr val="00B0F0"/>
                </a:solidFill>
              </a:rPr>
              <a:t>build a</a:t>
            </a:r>
            <a:r>
              <a:rPr lang="en-US" sz="1800" dirty="0">
                <a:solidFill>
                  <a:srgbClr val="00B0F0"/>
                </a:solidFill>
              </a:rPr>
              <a:t> </a:t>
            </a:r>
            <a:r>
              <a:rPr lang="en-US" sz="1800" u="sng" dirty="0" smtClean="0">
                <a:solidFill>
                  <a:srgbClr val="00B0F0"/>
                </a:solidFill>
              </a:rPr>
              <a:t>model</a:t>
            </a:r>
            <a:r>
              <a:rPr lang="en-US" sz="1800" dirty="0" smtClean="0">
                <a:solidFill>
                  <a:srgbClr val="00B0F0"/>
                </a:solidFill>
              </a:rPr>
              <a:t>, </a:t>
            </a:r>
            <a:r>
              <a:rPr lang="en-US" sz="1800" u="sng" dirty="0" smtClean="0">
                <a:solidFill>
                  <a:srgbClr val="00B0F0"/>
                </a:solidFill>
              </a:rPr>
              <a:t>training phase </a:t>
            </a:r>
            <a:r>
              <a:rPr lang="en-US" sz="1800" dirty="0" smtClean="0">
                <a:solidFill>
                  <a:srgbClr val="00B0F0"/>
                </a:solidFill>
              </a:rPr>
              <a:t>(</a:t>
            </a:r>
            <a:r>
              <a:rPr lang="en-US" sz="1800" u="sng" dirty="0" smtClean="0">
                <a:solidFill>
                  <a:srgbClr val="00B0F0"/>
                </a:solidFill>
              </a:rPr>
              <a:t>batch</a:t>
            </a:r>
            <a:r>
              <a:rPr lang="en-US" sz="1800" dirty="0" smtClean="0">
                <a:solidFill>
                  <a:srgbClr val="00B0F0"/>
                </a:solidFill>
              </a:rPr>
              <a:t>)</a:t>
            </a:r>
            <a:endParaRPr lang="en-US" sz="1800" dirty="0">
              <a:solidFill>
                <a:srgbClr val="00B0F0"/>
              </a:solidFill>
            </a:endParaRPr>
          </a:p>
          <a:p>
            <a:pPr marL="231775" indent="-231775">
              <a:buFont typeface="Arial" pitchFamily="34" charset="0"/>
              <a:buChar char="•"/>
            </a:pPr>
            <a:r>
              <a:rPr lang="en-US" sz="1800" u="sng" dirty="0" smtClean="0">
                <a:solidFill>
                  <a:srgbClr val="00B0F0"/>
                </a:solidFill>
              </a:rPr>
              <a:t>Apply model</a:t>
            </a:r>
            <a:r>
              <a:rPr lang="en-US" sz="1800" dirty="0" smtClean="0">
                <a:solidFill>
                  <a:srgbClr val="00B0F0"/>
                </a:solidFill>
              </a:rPr>
              <a:t> to achieve business goal, </a:t>
            </a:r>
            <a:r>
              <a:rPr lang="en-US" sz="1800" u="sng" dirty="0" smtClean="0">
                <a:solidFill>
                  <a:srgbClr val="00B0F0"/>
                </a:solidFill>
              </a:rPr>
              <a:t>scoring phase </a:t>
            </a:r>
            <a:r>
              <a:rPr lang="en-US" sz="1800" dirty="0" smtClean="0">
                <a:solidFill>
                  <a:srgbClr val="00B0F0"/>
                </a:solidFill>
              </a:rPr>
              <a:t>(</a:t>
            </a:r>
            <a:r>
              <a:rPr lang="en-US" sz="1800" u="sng" dirty="0" smtClean="0">
                <a:solidFill>
                  <a:srgbClr val="00B0F0"/>
                </a:solidFill>
              </a:rPr>
              <a:t>streaming</a:t>
            </a:r>
            <a:r>
              <a:rPr lang="en-US" sz="1800" dirty="0" smtClean="0">
                <a:solidFill>
                  <a:srgbClr val="00B0F0"/>
                </a:solidFill>
              </a:rPr>
              <a:t>, live)</a:t>
            </a:r>
          </a:p>
          <a:p>
            <a:pPr marL="231775" indent="-231775">
              <a:buFont typeface="Arial" pitchFamily="34" charset="0"/>
              <a:buChar char="•"/>
            </a:pPr>
            <a:endParaRPr lang="en-US" sz="1800" dirty="0"/>
          </a:p>
          <a:p>
            <a:pPr marL="231775" indent="-231775">
              <a:buFont typeface="Arial" pitchFamily="34" charset="0"/>
              <a:buChar char="•"/>
            </a:pPr>
            <a:r>
              <a:rPr lang="en-US" sz="1800" dirty="0" smtClean="0">
                <a:solidFill>
                  <a:srgbClr val="C00000"/>
                </a:solidFill>
              </a:rPr>
              <a:t>Each ML routine can have a different model; a single array of terms, a K/V array, other, but always structured</a:t>
            </a:r>
          </a:p>
          <a:p>
            <a:pPr marL="231775" indent="-231775">
              <a:buFont typeface="Arial" pitchFamily="34" charset="0"/>
              <a:buChar char="•"/>
            </a:pPr>
            <a:r>
              <a:rPr lang="en-US" sz="1800" dirty="0" smtClean="0"/>
              <a:t>Data quality </a:t>
            </a:r>
            <a:r>
              <a:rPr lang="en-US" sz="1800" dirty="0"/>
              <a:t>of the </a:t>
            </a:r>
            <a:r>
              <a:rPr lang="en-US" sz="1800" dirty="0" smtClean="0"/>
              <a:t>training dataset </a:t>
            </a:r>
            <a:r>
              <a:rPr lang="en-US" sz="1800" dirty="0"/>
              <a:t>is key</a:t>
            </a:r>
          </a:p>
          <a:p>
            <a:pPr marL="231775" lvl="2" indent="-231775">
              <a:buFont typeface="Arial" pitchFamily="34" charset="0"/>
              <a:buChar char="•"/>
            </a:pPr>
            <a:r>
              <a:rPr lang="en-US" sz="1800" dirty="0"/>
              <a:t>Data </a:t>
            </a:r>
            <a:r>
              <a:rPr lang="en-US" sz="1800" dirty="0" smtClean="0"/>
              <a:t>selection; often make </a:t>
            </a:r>
            <a:r>
              <a:rPr lang="en-US" sz="1800" dirty="0"/>
              <a:t>assumptions on data as you build your process, be sure to note and go back to validate assumptions </a:t>
            </a:r>
            <a:r>
              <a:rPr lang="en-US" sz="1800" dirty="0" smtClean="0"/>
              <a:t>later</a:t>
            </a:r>
            <a:endParaRPr lang="en-US" sz="1800" dirty="0"/>
          </a:p>
          <a:p>
            <a:pPr marL="231775" lvl="2" indent="-231775">
              <a:buFont typeface="Arial" pitchFamily="34" charset="0"/>
              <a:buChar char="•"/>
            </a:pPr>
            <a:r>
              <a:rPr lang="en-US" sz="1800" dirty="0"/>
              <a:t>Data </a:t>
            </a:r>
            <a:r>
              <a:rPr lang="en-US" sz="1800" dirty="0" err="1" smtClean="0"/>
              <a:t>munging</a:t>
            </a:r>
            <a:r>
              <a:rPr lang="en-US" sz="1800" dirty="0" smtClean="0"/>
              <a:t>; preprocessing, transformation</a:t>
            </a:r>
            <a:endParaRPr lang="en-US" sz="1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965" y="1348416"/>
            <a:ext cx="2984988" cy="289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80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7050" y="126533"/>
            <a:ext cx="4469750" cy="548048"/>
          </a:xfrm>
        </p:spPr>
        <p:txBody>
          <a:bodyPr/>
          <a:lstStyle/>
          <a:p>
            <a:r>
              <a:rPr lang="en-US" dirty="0"/>
              <a:t>DSE Analytics: Process</a:t>
            </a:r>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12</a:t>
            </a:fld>
            <a:endParaRPr lang="uk-UA"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 y="719138"/>
            <a:ext cx="7748301" cy="3886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24892" y="4510747"/>
            <a:ext cx="3066865" cy="215444"/>
          </a:xfrm>
          <a:prstGeom prst="rect">
            <a:avLst/>
          </a:prstGeom>
          <a:noFill/>
        </p:spPr>
        <p:txBody>
          <a:bodyPr wrap="none" rtlCol="0">
            <a:spAutoFit/>
          </a:bodyPr>
          <a:lstStyle/>
          <a:p>
            <a:r>
              <a:rPr lang="en-US" sz="800" dirty="0"/>
              <a:t>Image </a:t>
            </a:r>
            <a:r>
              <a:rPr lang="en-US" sz="800" dirty="0" smtClean="0"/>
              <a:t>Source: https</a:t>
            </a:r>
            <a:r>
              <a:rPr lang="en-US" sz="800" dirty="0"/>
              <a:t>://mapr.com/blog/churn-prediction-sparkml/ </a:t>
            </a:r>
            <a:endParaRPr lang="en-US" sz="800" dirty="0" smtClean="0"/>
          </a:p>
        </p:txBody>
      </p:sp>
    </p:spTree>
    <p:extLst>
      <p:ext uri="{BB962C8B-B14F-4D97-AF65-F5344CB8AC3E}">
        <p14:creationId xmlns:p14="http://schemas.microsoft.com/office/powerpoint/2010/main" val="377667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182866" y="3559781"/>
            <a:ext cx="1303766" cy="9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4993" b="9975"/>
          <a:stretch/>
        </p:blipFill>
        <p:spPr bwMode="auto">
          <a:xfrm flipH="1">
            <a:off x="6044458" y="274320"/>
            <a:ext cx="2137611" cy="1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28365" y="2262001"/>
            <a:ext cx="3667650" cy="548048"/>
          </a:xfrm>
        </p:spPr>
        <p:txBody>
          <a:bodyPr/>
          <a:lstStyle/>
          <a:p>
            <a:r>
              <a:rPr lang="en-US" dirty="0" smtClean="0"/>
              <a:t>DSE Analytics: Process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13</a:t>
            </a:fld>
            <a:endParaRPr lang="uk-UA" dirty="0"/>
          </a:p>
        </p:txBody>
      </p:sp>
      <p:sp>
        <p:nvSpPr>
          <p:cNvPr id="4" name="TextBox 3"/>
          <p:cNvSpPr txBox="1"/>
          <p:nvPr/>
        </p:nvSpPr>
        <p:spPr>
          <a:xfrm>
            <a:off x="3295999" y="1554480"/>
            <a:ext cx="5647174" cy="1631216"/>
          </a:xfrm>
          <a:prstGeom prst="rect">
            <a:avLst/>
          </a:prstGeom>
          <a:noFill/>
        </p:spPr>
        <p:txBody>
          <a:bodyPr wrap="square" rtlCol="0">
            <a:spAutoFit/>
          </a:bodyPr>
          <a:lstStyle/>
          <a:p>
            <a:pPr marL="231775" indent="-231775">
              <a:buFont typeface="Arial" pitchFamily="34" charset="0"/>
              <a:buChar char="•"/>
            </a:pPr>
            <a:r>
              <a:rPr lang="en-US" sz="2000" dirty="0" smtClean="0">
                <a:solidFill>
                  <a:schemeClr val="tx1"/>
                </a:solidFill>
              </a:rPr>
              <a:t>Training phase may be computationally intensive (CI), or not</a:t>
            </a:r>
          </a:p>
          <a:p>
            <a:pPr marL="231775" indent="-231775">
              <a:buFont typeface="Arial" pitchFamily="34" charset="0"/>
              <a:buChar char="•"/>
            </a:pPr>
            <a:r>
              <a:rPr lang="en-US" sz="2000" dirty="0" smtClean="0">
                <a:solidFill>
                  <a:schemeClr val="tx1"/>
                </a:solidFill>
              </a:rPr>
              <a:t>Generally, a routine with CI training phase, has a relatively computationally efficient (CE) scoring phase</a:t>
            </a:r>
            <a:endParaRPr lang="en-US" sz="2000" dirty="0">
              <a:solidFill>
                <a:schemeClr val="tx1"/>
              </a:solidFill>
            </a:endParaRP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20" y="251352"/>
            <a:ext cx="1090268" cy="1090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29241" y="271449"/>
            <a:ext cx="723275" cy="1200329"/>
          </a:xfrm>
          <a:prstGeom prst="rect">
            <a:avLst/>
          </a:prstGeom>
          <a:noFill/>
        </p:spPr>
        <p:txBody>
          <a:bodyPr wrap="none" rtlCol="0">
            <a:spAutoFit/>
          </a:bodyPr>
          <a:lstStyle/>
          <a:p>
            <a:r>
              <a:rPr lang="en-US" sz="7200" b="1" dirty="0" smtClean="0"/>
              <a:t>+</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805" y="273772"/>
            <a:ext cx="996867" cy="996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925080" y="317615"/>
            <a:ext cx="1196161" cy="1107996"/>
          </a:xfrm>
          <a:prstGeom prst="rect">
            <a:avLst/>
          </a:prstGeom>
          <a:noFill/>
        </p:spPr>
        <p:txBody>
          <a:bodyPr wrap="none" rtlCol="0">
            <a:spAutoFit/>
          </a:bodyPr>
          <a:lstStyle/>
          <a:p>
            <a:r>
              <a:rPr lang="en-US" sz="6600" b="1" dirty="0" smtClean="0"/>
              <a:t>=?</a:t>
            </a:r>
          </a:p>
        </p:txBody>
      </p:sp>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979" y="3795568"/>
            <a:ext cx="793950" cy="61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6504" y="3643382"/>
            <a:ext cx="842712" cy="81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7624794" y="3446706"/>
            <a:ext cx="898182" cy="103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683" y="3559781"/>
            <a:ext cx="611364" cy="85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561536" y="3364394"/>
            <a:ext cx="492443" cy="1200329"/>
          </a:xfrm>
          <a:prstGeom prst="rect">
            <a:avLst/>
          </a:prstGeom>
          <a:noFill/>
        </p:spPr>
        <p:txBody>
          <a:bodyPr wrap="none" rtlCol="0">
            <a:spAutoFit/>
          </a:bodyPr>
          <a:lstStyle/>
          <a:p>
            <a:r>
              <a:rPr lang="en-US" sz="7200" b="1" dirty="0" smtClean="0"/>
              <a:t>[</a:t>
            </a:r>
          </a:p>
        </p:txBody>
      </p:sp>
      <p:sp>
        <p:nvSpPr>
          <p:cNvPr id="17" name="TextBox 16"/>
          <p:cNvSpPr txBox="1"/>
          <p:nvPr/>
        </p:nvSpPr>
        <p:spPr>
          <a:xfrm>
            <a:off x="5552015" y="3364394"/>
            <a:ext cx="492443" cy="1200329"/>
          </a:xfrm>
          <a:prstGeom prst="rect">
            <a:avLst/>
          </a:prstGeom>
          <a:noFill/>
        </p:spPr>
        <p:txBody>
          <a:bodyPr wrap="none" rtlCol="0">
            <a:spAutoFit/>
          </a:bodyPr>
          <a:lstStyle/>
          <a:p>
            <a:r>
              <a:rPr lang="en-US" sz="7200" b="1" dirty="0" smtClean="0"/>
              <a:t>]</a:t>
            </a:r>
          </a:p>
        </p:txBody>
      </p:sp>
      <p:sp>
        <p:nvSpPr>
          <p:cNvPr id="18" name="TextBox 17"/>
          <p:cNvSpPr txBox="1"/>
          <p:nvPr/>
        </p:nvSpPr>
        <p:spPr>
          <a:xfrm>
            <a:off x="6538574" y="3497803"/>
            <a:ext cx="702436" cy="1107996"/>
          </a:xfrm>
          <a:prstGeom prst="rect">
            <a:avLst/>
          </a:prstGeom>
          <a:noFill/>
        </p:spPr>
        <p:txBody>
          <a:bodyPr wrap="none" rtlCol="0">
            <a:spAutoFit/>
          </a:bodyPr>
          <a:lstStyle/>
          <a:p>
            <a:r>
              <a:rPr lang="en-US" sz="6600" b="1" dirty="0" smtClean="0"/>
              <a:t>?</a:t>
            </a:r>
          </a:p>
        </p:txBody>
      </p:sp>
    </p:spTree>
    <p:extLst>
      <p:ext uri="{BB962C8B-B14F-4D97-AF65-F5344CB8AC3E}">
        <p14:creationId xmlns:p14="http://schemas.microsoft.com/office/powerpoint/2010/main" val="322523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 y="581477"/>
            <a:ext cx="3446114" cy="548048"/>
          </a:xfrm>
        </p:spPr>
        <p:txBody>
          <a:bodyPr/>
          <a:lstStyle/>
          <a:p>
            <a:r>
              <a:rPr lang="en-US" dirty="0" smtClean="0"/>
              <a:t>DSE Analytics: </a:t>
            </a:r>
            <a:r>
              <a:rPr lang="en-US" dirty="0" err="1" smtClean="0"/>
              <a:t>MLLib</a:t>
            </a:r>
            <a:r>
              <a:rPr lang="en-US" dirty="0" smtClean="0"/>
              <a:t>/ML categories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14</a:t>
            </a:fld>
            <a:endParaRPr lang="uk-UA" dirty="0"/>
          </a:p>
        </p:txBody>
      </p:sp>
      <p:sp>
        <p:nvSpPr>
          <p:cNvPr id="5" name="TextBox 4"/>
          <p:cNvSpPr txBox="1"/>
          <p:nvPr/>
        </p:nvSpPr>
        <p:spPr>
          <a:xfrm>
            <a:off x="23841" y="1269792"/>
            <a:ext cx="3521334" cy="3108543"/>
          </a:xfrm>
          <a:prstGeom prst="rect">
            <a:avLst/>
          </a:prstGeom>
          <a:noFill/>
        </p:spPr>
        <p:txBody>
          <a:bodyPr wrap="square" rtlCol="0">
            <a:spAutoFit/>
          </a:bodyPr>
          <a:lstStyle/>
          <a:p>
            <a:r>
              <a:rPr lang="en-US" dirty="0" smtClean="0"/>
              <a:t>Supervised; known/labeled columns</a:t>
            </a:r>
          </a:p>
          <a:p>
            <a:pPr marL="228600" indent="-228600">
              <a:buFont typeface="Arial" pitchFamily="34" charset="0"/>
              <a:buChar char="•"/>
            </a:pPr>
            <a:r>
              <a:rPr lang="en-US" dirty="0" smtClean="0"/>
              <a:t>Case 1; Classification, Nominal values (T|F, </a:t>
            </a:r>
            <a:r>
              <a:rPr lang="en-US" dirty="0" err="1" smtClean="0"/>
              <a:t>reptile|fish|amphib</a:t>
            </a:r>
            <a:r>
              <a:rPr lang="en-US" dirty="0" smtClean="0"/>
              <a:t>, ..)</a:t>
            </a:r>
          </a:p>
          <a:p>
            <a:pPr marL="228600" indent="-228600">
              <a:buFont typeface="Arial" pitchFamily="34" charset="0"/>
              <a:buChar char="•"/>
            </a:pPr>
            <a:r>
              <a:rPr lang="en-US" dirty="0" smtClean="0"/>
              <a:t>Case 2: Regression, Infinite numeric values</a:t>
            </a:r>
          </a:p>
          <a:p>
            <a:pPr marL="231775" indent="-231775">
              <a:buFont typeface="Arial" pitchFamily="34" charset="0"/>
              <a:buChar char="•"/>
            </a:pPr>
            <a:r>
              <a:rPr lang="en-US" dirty="0" smtClean="0"/>
              <a:t>Example case 1; frequency pattern matching</a:t>
            </a:r>
          </a:p>
          <a:p>
            <a:pPr marL="231775" indent="-231775">
              <a:buFont typeface="Arial" pitchFamily="34" charset="0"/>
              <a:buChar char="•"/>
            </a:pPr>
            <a:r>
              <a:rPr lang="en-US" dirty="0" err="1" smtClean="0"/>
              <a:t>Knn</a:t>
            </a:r>
            <a:r>
              <a:rPr lang="en-US" dirty="0" smtClean="0"/>
              <a:t>; </a:t>
            </a:r>
            <a:r>
              <a:rPr lang="en-US" dirty="0"/>
              <a:t>(seminal use case/example, bird identification)</a:t>
            </a:r>
          </a:p>
          <a:p>
            <a:endParaRPr lang="en-US" dirty="0"/>
          </a:p>
          <a:p>
            <a:r>
              <a:rPr lang="en-US" dirty="0" smtClean="0"/>
              <a:t>Unsupervised; unlabeled columns</a:t>
            </a:r>
          </a:p>
          <a:p>
            <a:pPr marL="231775" indent="-231775">
              <a:buFont typeface="Arial" pitchFamily="34" charset="0"/>
              <a:buChar char="•"/>
            </a:pPr>
            <a:r>
              <a:rPr lang="en-US" dirty="0" smtClean="0"/>
              <a:t>Generate clusters of data</a:t>
            </a:r>
          </a:p>
          <a:p>
            <a:pPr marL="231775" indent="-231775">
              <a:buFont typeface="Arial" pitchFamily="34" charset="0"/>
              <a:buChar char="•"/>
            </a:pPr>
            <a:r>
              <a:rPr lang="en-US" dirty="0" smtClean="0"/>
              <a:t>Often used for discovery, to gain discovery, find outliers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517" y="185168"/>
            <a:ext cx="4993344" cy="460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430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5" y="270472"/>
            <a:ext cx="8440615" cy="548048"/>
          </a:xfrm>
        </p:spPr>
        <p:txBody>
          <a:bodyPr/>
          <a:lstStyle/>
          <a:p>
            <a:r>
              <a:rPr lang="en-US" dirty="0" smtClean="0"/>
              <a:t>Sample: </a:t>
            </a:r>
            <a:r>
              <a:rPr lang="en-US" dirty="0"/>
              <a:t>S</a:t>
            </a:r>
            <a:r>
              <a:rPr lang="en-US" dirty="0" smtClean="0"/>
              <a:t>upervised, Classification/Regression, </a:t>
            </a:r>
            <a:r>
              <a:rPr lang="en-US" dirty="0" err="1" smtClean="0"/>
              <a:t>Knn</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15</a:t>
            </a:fld>
            <a:endParaRPr lang="uk-UA" dirty="0"/>
          </a:p>
        </p:txBody>
      </p:sp>
      <p:sp>
        <p:nvSpPr>
          <p:cNvPr id="4" name="TextBox 3"/>
          <p:cNvSpPr txBox="1"/>
          <p:nvPr/>
        </p:nvSpPr>
        <p:spPr>
          <a:xfrm>
            <a:off x="4242216" y="1026646"/>
            <a:ext cx="4639456" cy="3693319"/>
          </a:xfrm>
          <a:prstGeom prst="rect">
            <a:avLst/>
          </a:prstGeom>
          <a:noFill/>
        </p:spPr>
        <p:txBody>
          <a:bodyPr wrap="square" rtlCol="0">
            <a:spAutoFit/>
          </a:bodyPr>
          <a:lstStyle/>
          <a:p>
            <a:pPr marL="231775" indent="-231775">
              <a:buFont typeface="Arial" pitchFamily="34" charset="0"/>
              <a:buChar char="•"/>
            </a:pPr>
            <a:r>
              <a:rPr lang="en-US" sz="1800" dirty="0" smtClean="0"/>
              <a:t>Attribution, graphing</a:t>
            </a:r>
          </a:p>
          <a:p>
            <a:pPr marL="231775" indent="-231775">
              <a:buFont typeface="Arial" pitchFamily="34" charset="0"/>
              <a:buChar char="•"/>
            </a:pPr>
            <a:r>
              <a:rPr lang="en-US" sz="1800" dirty="0" smtClean="0"/>
              <a:t>x, y, (z ?), .. </a:t>
            </a:r>
            <a:r>
              <a:rPr lang="en-US" sz="1800" dirty="0" smtClean="0">
                <a:solidFill>
                  <a:srgbClr val="C00000"/>
                </a:solidFill>
              </a:rPr>
              <a:t>input, "features"</a:t>
            </a:r>
          </a:p>
          <a:p>
            <a:pPr marL="231775" indent="-231775">
              <a:buFont typeface="Arial" pitchFamily="34" charset="0"/>
              <a:buChar char="•"/>
            </a:pPr>
            <a:r>
              <a:rPr lang="en-US" sz="1800" dirty="0" smtClean="0"/>
              <a:t>Real world; normally 70-90% overlapping in first attempts</a:t>
            </a:r>
          </a:p>
          <a:p>
            <a:pPr marL="231775" indent="-231775">
              <a:buFont typeface="Arial" pitchFamily="34" charset="0"/>
              <a:buChar char="•"/>
            </a:pPr>
            <a:r>
              <a:rPr lang="en-US" sz="1800" dirty="0" smtClean="0"/>
              <a:t>Outliers, patterns, more</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Next step: add/remove columns</a:t>
            </a:r>
          </a:p>
          <a:p>
            <a:pPr marL="231775" indent="-231775">
              <a:buFont typeface="Arial" pitchFamily="34" charset="0"/>
              <a:buChar char="•"/>
            </a:pPr>
            <a:r>
              <a:rPr lang="en-US" sz="1800" dirty="0" smtClean="0"/>
              <a:t>Ask for more/fewer groups, </a:t>
            </a:r>
            <a:r>
              <a:rPr lang="en-US" sz="1800" dirty="0" smtClean="0">
                <a:solidFill>
                  <a:srgbClr val="C00000"/>
                </a:solidFill>
              </a:rPr>
              <a:t>"labels"</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Example; find relationship between columns involved in churn- What should you be looking for out of 100+ enterprise database columns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52200"/>
            <a:ext cx="3333750"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33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sz="2000" dirty="0" smtClean="0"/>
              <a:t>Upselling / Customers who bought (x) also bought (y), using the </a:t>
            </a:r>
            <a:r>
              <a:rPr lang="en-US" sz="2000" dirty="0" err="1"/>
              <a:t>A</a:t>
            </a:r>
            <a:r>
              <a:rPr lang="en-US" sz="2000" dirty="0" err="1" smtClean="0"/>
              <a:t>priori</a:t>
            </a:r>
            <a:r>
              <a:rPr lang="en-US" sz="2000" dirty="0" smtClean="0"/>
              <a:t> Algorithm</a:t>
            </a:r>
            <a:endParaRPr lang="en-US" sz="2000" dirty="0"/>
          </a:p>
        </p:txBody>
      </p:sp>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16</a:t>
            </a:fld>
            <a:endParaRPr lang="uk-UA"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55" y="954709"/>
            <a:ext cx="4647473" cy="275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33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99" y="270472"/>
            <a:ext cx="8589275" cy="548048"/>
          </a:xfrm>
        </p:spPr>
        <p:txBody>
          <a:bodyPr/>
          <a:lstStyle/>
          <a:p>
            <a:r>
              <a:rPr lang="en-US" dirty="0" smtClean="0"/>
              <a:t>Machine Learning: </a:t>
            </a:r>
            <a:r>
              <a:rPr lang="en-US" dirty="0" err="1" smtClean="0"/>
              <a:t>Apriori</a:t>
            </a:r>
            <a:r>
              <a:rPr lang="en-US" dirty="0" smtClean="0"/>
              <a:t> Algorithm</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17</a:t>
            </a:fld>
            <a:endParaRPr lang="uk-UA" dirty="0"/>
          </a:p>
        </p:txBody>
      </p:sp>
      <p:sp>
        <p:nvSpPr>
          <p:cNvPr id="5" name="Rectangle 4"/>
          <p:cNvSpPr/>
          <p:nvPr/>
        </p:nvSpPr>
        <p:spPr>
          <a:xfrm>
            <a:off x="3924075" y="1468113"/>
            <a:ext cx="4612473" cy="2062103"/>
          </a:xfrm>
          <a:prstGeom prst="rect">
            <a:avLst/>
          </a:prstGeom>
        </p:spPr>
        <p:txBody>
          <a:bodyPr wrap="square">
            <a:spAutoFit/>
          </a:bodyPr>
          <a:lstStyle/>
          <a:p>
            <a:r>
              <a:rPr lang="en-US" sz="1600" dirty="0" err="1" smtClean="0"/>
              <a:t>Tx</a:t>
            </a:r>
            <a:r>
              <a:rPr lang="en-US" sz="1600" dirty="0" smtClean="0"/>
              <a:t> </a:t>
            </a:r>
            <a:r>
              <a:rPr lang="en-US" sz="1600" dirty="0" err="1"/>
              <a:t>num</a:t>
            </a:r>
            <a:r>
              <a:rPr lang="en-US" sz="1600" dirty="0"/>
              <a:t>  </a:t>
            </a:r>
            <a:r>
              <a:rPr lang="en-US" sz="1600" dirty="0" smtClean="0"/>
              <a:t>  Items sold</a:t>
            </a:r>
            <a:endParaRPr lang="en-US" sz="1600" dirty="0"/>
          </a:p>
          <a:p>
            <a:r>
              <a:rPr lang="en-US" sz="1600" dirty="0" smtClean="0"/>
              <a:t>----------   </a:t>
            </a:r>
            <a:r>
              <a:rPr lang="en-US" sz="1600" dirty="0"/>
              <a:t>----------------------------------------</a:t>
            </a:r>
          </a:p>
          <a:p>
            <a:r>
              <a:rPr lang="en-US" sz="1600" dirty="0"/>
              <a:t> </a:t>
            </a:r>
            <a:r>
              <a:rPr lang="en-US" sz="1600" dirty="0" smtClean="0"/>
              <a:t>     0         </a:t>
            </a:r>
            <a:r>
              <a:rPr lang="en-US" sz="1600" dirty="0">
                <a:solidFill>
                  <a:srgbClr val="00B0F0"/>
                </a:solidFill>
              </a:rPr>
              <a:t>soy milk</a:t>
            </a:r>
            <a:r>
              <a:rPr lang="en-US" sz="1600" dirty="0"/>
              <a:t>, </a:t>
            </a:r>
            <a:r>
              <a:rPr lang="en-US" sz="1600" dirty="0">
                <a:solidFill>
                  <a:schemeClr val="tx1"/>
                </a:solidFill>
              </a:rPr>
              <a:t>lettuce</a:t>
            </a:r>
          </a:p>
          <a:p>
            <a:r>
              <a:rPr lang="en-US" sz="1600" dirty="0"/>
              <a:t> </a:t>
            </a:r>
            <a:r>
              <a:rPr lang="en-US" sz="1600" dirty="0" smtClean="0"/>
              <a:t>     1         </a:t>
            </a:r>
            <a:r>
              <a:rPr lang="en-US" sz="1600" dirty="0"/>
              <a:t>lettuce, </a:t>
            </a:r>
            <a:r>
              <a:rPr lang="en-US" sz="1600" dirty="0">
                <a:solidFill>
                  <a:srgbClr val="C00000"/>
                </a:solidFill>
              </a:rPr>
              <a:t>diapers</a:t>
            </a:r>
            <a:r>
              <a:rPr lang="en-US" sz="1600" dirty="0"/>
              <a:t>, wine, chard</a:t>
            </a:r>
          </a:p>
          <a:p>
            <a:r>
              <a:rPr lang="en-US" sz="1600" dirty="0"/>
              <a:t> </a:t>
            </a:r>
            <a:r>
              <a:rPr lang="en-US" sz="1600" dirty="0" smtClean="0"/>
              <a:t>     2         </a:t>
            </a:r>
            <a:r>
              <a:rPr lang="en-US" sz="1600" dirty="0">
                <a:solidFill>
                  <a:srgbClr val="00B0F0"/>
                </a:solidFill>
              </a:rPr>
              <a:t>soy milk</a:t>
            </a:r>
            <a:r>
              <a:rPr lang="en-US" sz="1600" dirty="0"/>
              <a:t>, </a:t>
            </a:r>
            <a:r>
              <a:rPr lang="en-US" sz="1600" dirty="0">
                <a:solidFill>
                  <a:srgbClr val="C00000"/>
                </a:solidFill>
              </a:rPr>
              <a:t>diapers</a:t>
            </a:r>
            <a:r>
              <a:rPr lang="en-US" sz="1600" dirty="0"/>
              <a:t>, wine, OJ</a:t>
            </a:r>
          </a:p>
          <a:p>
            <a:r>
              <a:rPr lang="en-US" sz="1600" dirty="0"/>
              <a:t> </a:t>
            </a:r>
            <a:r>
              <a:rPr lang="en-US" sz="1600" dirty="0" smtClean="0"/>
              <a:t>     3         </a:t>
            </a:r>
            <a:r>
              <a:rPr lang="en-US" sz="1600" dirty="0">
                <a:solidFill>
                  <a:schemeClr val="tx1"/>
                </a:solidFill>
              </a:rPr>
              <a:t>lettuce</a:t>
            </a:r>
            <a:r>
              <a:rPr lang="en-US" sz="1600" dirty="0"/>
              <a:t>, </a:t>
            </a:r>
            <a:r>
              <a:rPr lang="en-US" sz="1600" dirty="0">
                <a:solidFill>
                  <a:srgbClr val="00B0F0"/>
                </a:solidFill>
              </a:rPr>
              <a:t>soy milk</a:t>
            </a:r>
            <a:r>
              <a:rPr lang="en-US" sz="1600" dirty="0"/>
              <a:t>, </a:t>
            </a:r>
            <a:r>
              <a:rPr lang="en-US" sz="1600" dirty="0">
                <a:solidFill>
                  <a:srgbClr val="C00000"/>
                </a:solidFill>
              </a:rPr>
              <a:t>diapers</a:t>
            </a:r>
            <a:r>
              <a:rPr lang="en-US" sz="1600" dirty="0"/>
              <a:t>, wine</a:t>
            </a:r>
          </a:p>
          <a:p>
            <a:r>
              <a:rPr lang="es-ES" sz="1600" dirty="0"/>
              <a:t> </a:t>
            </a:r>
            <a:r>
              <a:rPr lang="es-ES" sz="1600" dirty="0" smtClean="0"/>
              <a:t>     4         </a:t>
            </a:r>
            <a:r>
              <a:rPr lang="es-ES" sz="1600" dirty="0" err="1">
                <a:solidFill>
                  <a:schemeClr val="tx1"/>
                </a:solidFill>
              </a:rPr>
              <a:t>lettuce</a:t>
            </a:r>
            <a:r>
              <a:rPr lang="es-ES" sz="1600" dirty="0">
                <a:solidFill>
                  <a:schemeClr val="tx1"/>
                </a:solidFill>
              </a:rPr>
              <a:t>,</a:t>
            </a:r>
            <a:r>
              <a:rPr lang="es-ES" sz="1600" dirty="0"/>
              <a:t> </a:t>
            </a:r>
            <a:r>
              <a:rPr lang="es-ES" sz="1600" dirty="0">
                <a:solidFill>
                  <a:srgbClr val="00B0F0"/>
                </a:solidFill>
              </a:rPr>
              <a:t>soy </a:t>
            </a:r>
            <a:r>
              <a:rPr lang="es-ES" sz="1600" dirty="0" err="1">
                <a:solidFill>
                  <a:srgbClr val="00B0F0"/>
                </a:solidFill>
              </a:rPr>
              <a:t>milk</a:t>
            </a:r>
            <a:r>
              <a:rPr lang="es-ES" sz="1600" dirty="0"/>
              <a:t>, </a:t>
            </a:r>
            <a:r>
              <a:rPr lang="es-ES" sz="1600" dirty="0" err="1">
                <a:solidFill>
                  <a:srgbClr val="C00000"/>
                </a:solidFill>
              </a:rPr>
              <a:t>diapers</a:t>
            </a:r>
            <a:r>
              <a:rPr lang="es-ES" sz="1600" dirty="0"/>
              <a:t>, OJ</a:t>
            </a:r>
            <a:endParaRPr lang="en-US" sz="1400" dirty="0" smtClean="0"/>
          </a:p>
          <a:p>
            <a:pPr marL="228600"/>
            <a:endParaRPr lang="en-US" sz="14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75" y="1308926"/>
            <a:ext cx="3140349" cy="260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9859">
            <a:off x="7840511" y="1933697"/>
            <a:ext cx="395308" cy="84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038166" y="1871330"/>
            <a:ext cx="950901" cy="338554"/>
          </a:xfrm>
          <a:prstGeom prst="rect">
            <a:avLst/>
          </a:prstGeom>
          <a:noFill/>
        </p:spPr>
        <p:txBody>
          <a:bodyPr wrap="none" rtlCol="0">
            <a:spAutoFit/>
          </a:bodyPr>
          <a:lstStyle/>
          <a:p>
            <a:r>
              <a:rPr lang="en-US" sz="1600" dirty="0" smtClean="0">
                <a:solidFill>
                  <a:srgbClr val="FFC72C"/>
                </a:solidFill>
              </a:rPr>
              <a:t>Item Set</a:t>
            </a:r>
          </a:p>
        </p:txBody>
      </p:sp>
      <p:sp>
        <p:nvSpPr>
          <p:cNvPr id="12" name="TextBox 11"/>
          <p:cNvSpPr txBox="1"/>
          <p:nvPr/>
        </p:nvSpPr>
        <p:spPr>
          <a:xfrm>
            <a:off x="8080672" y="3129673"/>
            <a:ext cx="950901" cy="338554"/>
          </a:xfrm>
          <a:prstGeom prst="rect">
            <a:avLst/>
          </a:prstGeom>
          <a:noFill/>
        </p:spPr>
        <p:txBody>
          <a:bodyPr wrap="none" rtlCol="0">
            <a:spAutoFit/>
          </a:bodyPr>
          <a:lstStyle/>
          <a:p>
            <a:r>
              <a:rPr lang="en-US" sz="1600" dirty="0" smtClean="0">
                <a:solidFill>
                  <a:srgbClr val="FFC72C"/>
                </a:solidFill>
              </a:rPr>
              <a:t>Item Set</a:t>
            </a:r>
          </a:p>
        </p:txBody>
      </p:sp>
      <p:grpSp>
        <p:nvGrpSpPr>
          <p:cNvPr id="19" name="Group 18"/>
          <p:cNvGrpSpPr/>
          <p:nvPr/>
        </p:nvGrpSpPr>
        <p:grpSpPr>
          <a:xfrm rot="5400000">
            <a:off x="3038232" y="2194697"/>
            <a:ext cx="2090519" cy="318976"/>
            <a:chOff x="4146698" y="3689498"/>
            <a:chExt cx="3763925" cy="318976"/>
          </a:xfrm>
        </p:grpSpPr>
        <p:cxnSp>
          <p:nvCxnSpPr>
            <p:cNvPr id="14" name="Straight Connector 13"/>
            <p:cNvCxnSpPr/>
            <p:nvPr/>
          </p:nvCxnSpPr>
          <p:spPr>
            <a:xfrm>
              <a:off x="4146698" y="3689498"/>
              <a:ext cx="0" cy="31897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46698" y="4008474"/>
              <a:ext cx="376392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910623" y="3689498"/>
              <a:ext cx="0" cy="318976"/>
            </a:xfrm>
            <a:prstGeom prst="line">
              <a:avLst/>
            </a:prstGeom>
            <a:ln w="22225"/>
          </p:spPr>
          <p:style>
            <a:lnRef idx="1">
              <a:schemeClr val="accent1"/>
            </a:lnRef>
            <a:fillRef idx="0">
              <a:schemeClr val="accent1"/>
            </a:fillRef>
            <a:effectRef idx="0">
              <a:schemeClr val="accent1"/>
            </a:effectRef>
            <a:fontRef idx="minor">
              <a:schemeClr val="tx1"/>
            </a:fontRef>
          </p:style>
        </p:cxnSp>
      </p:grpSp>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9859">
            <a:off x="7996797" y="2661442"/>
            <a:ext cx="395308" cy="84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292970" y="3433313"/>
            <a:ext cx="1075936" cy="338554"/>
          </a:xfrm>
          <a:prstGeom prst="rect">
            <a:avLst/>
          </a:prstGeom>
          <a:noFill/>
        </p:spPr>
        <p:txBody>
          <a:bodyPr wrap="none" rtlCol="0">
            <a:spAutoFit/>
          </a:bodyPr>
          <a:lstStyle/>
          <a:p>
            <a:r>
              <a:rPr lang="en-US" sz="1600" dirty="0" smtClean="0">
                <a:solidFill>
                  <a:srgbClr val="0070C0"/>
                </a:solidFill>
              </a:rPr>
              <a:t>Order Set</a:t>
            </a:r>
          </a:p>
        </p:txBody>
      </p:sp>
    </p:spTree>
    <p:extLst>
      <p:ext uri="{BB962C8B-B14F-4D97-AF65-F5344CB8AC3E}">
        <p14:creationId xmlns:p14="http://schemas.microsoft.com/office/powerpoint/2010/main" val="275533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598" y="342186"/>
            <a:ext cx="8293309" cy="4524315"/>
          </a:xfrm>
          <a:prstGeom prst="rect">
            <a:avLst/>
          </a:prstGeom>
        </p:spPr>
        <p:txBody>
          <a:bodyPr wrap="square">
            <a:spAutoFit/>
          </a:bodyPr>
          <a:lstStyle/>
          <a:p>
            <a:pPr marL="228600" indent="-228600">
              <a:buFont typeface="Arial" pitchFamily="34" charset="0"/>
              <a:buChar char="•"/>
            </a:pPr>
            <a:r>
              <a:rPr lang="en-US" sz="1800" b="1" dirty="0" smtClean="0"/>
              <a:t>Support</a:t>
            </a:r>
            <a:r>
              <a:rPr lang="en-US" sz="1800" dirty="0" smtClean="0"/>
              <a:t>: percentage of </a:t>
            </a:r>
            <a:r>
              <a:rPr lang="en-US" sz="1800" b="1" dirty="0" smtClean="0"/>
              <a:t>dataset</a:t>
            </a:r>
            <a:r>
              <a:rPr lang="en-US" sz="1800" dirty="0" smtClean="0"/>
              <a:t> that contains given </a:t>
            </a:r>
            <a:r>
              <a:rPr lang="en-US" sz="1800" b="1" dirty="0" smtClean="0"/>
              <a:t>item set. </a:t>
            </a:r>
          </a:p>
          <a:p>
            <a:pPr indent="228600"/>
            <a:r>
              <a:rPr lang="en-US" sz="1800" dirty="0" smtClean="0"/>
              <a:t>Soy-milk/diapers is 3 (item set) /5 (dataset).</a:t>
            </a:r>
          </a:p>
          <a:p>
            <a:pPr marL="228600" indent="-228600">
              <a:buFont typeface="Arial" pitchFamily="34" charset="0"/>
              <a:buChar char="•"/>
            </a:pPr>
            <a:r>
              <a:rPr lang="en-US" sz="1800" b="1" dirty="0" smtClean="0"/>
              <a:t>Confidence</a:t>
            </a:r>
            <a:r>
              <a:rPr lang="en-US" sz="1800" dirty="0" smtClean="0"/>
              <a:t>: support (A/B) / support (A)</a:t>
            </a:r>
          </a:p>
          <a:p>
            <a:pPr marL="228600"/>
            <a:r>
              <a:rPr lang="en-US" sz="1800" dirty="0" smtClean="0"/>
              <a:t>(diapers, soy-milk) / (diapers) == ( 3/5) / (4/5) == 75%</a:t>
            </a:r>
          </a:p>
          <a:p>
            <a:pPr marL="228600"/>
            <a:endParaRPr lang="en-US" sz="1800" dirty="0"/>
          </a:p>
          <a:p>
            <a:r>
              <a:rPr lang="en-US" sz="1800" dirty="0" smtClean="0"/>
              <a:t>         </a:t>
            </a:r>
            <a:r>
              <a:rPr lang="en-US" sz="1800" dirty="0" smtClean="0">
                <a:solidFill>
                  <a:schemeClr val="bg1">
                    <a:lumMod val="50000"/>
                  </a:schemeClr>
                </a:solidFill>
              </a:rPr>
              <a:t>Low support ? We just don't have frequent data, </a:t>
            </a:r>
          </a:p>
          <a:p>
            <a:r>
              <a:rPr lang="en-US" sz="1800" dirty="0" smtClean="0">
                <a:solidFill>
                  <a:schemeClr val="bg1">
                    <a:lumMod val="50000"/>
                  </a:schemeClr>
                </a:solidFill>
              </a:rPr>
              <a:t>            not a good candidate for this type of analysis ?</a:t>
            </a:r>
          </a:p>
          <a:p>
            <a:r>
              <a:rPr lang="en-US" sz="1800" dirty="0" smtClean="0">
                <a:solidFill>
                  <a:schemeClr val="bg1">
                    <a:lumMod val="50000"/>
                  </a:schemeClr>
                </a:solidFill>
              </a:rPr>
              <a:t>         Confidence, with good support, useful</a:t>
            </a:r>
            <a:endParaRPr lang="en-US" sz="1800" dirty="0">
              <a:solidFill>
                <a:schemeClr val="bg1">
                  <a:lumMod val="50000"/>
                </a:schemeClr>
              </a:solidFill>
            </a:endParaRPr>
          </a:p>
          <a:p>
            <a:pPr marL="228600" indent="-228600">
              <a:buFont typeface="Arial" pitchFamily="34" charset="0"/>
              <a:buChar char="•"/>
            </a:pPr>
            <a:endParaRPr lang="en-US" sz="1800" dirty="0" smtClean="0"/>
          </a:p>
          <a:p>
            <a:endParaRPr lang="en-US" sz="1800" dirty="0"/>
          </a:p>
          <a:p>
            <a:pPr marL="228600" indent="-228600">
              <a:buFont typeface="Arial" pitchFamily="34" charset="0"/>
              <a:buChar char="•"/>
            </a:pPr>
            <a:r>
              <a:rPr lang="en-US" sz="1800" dirty="0" smtClean="0"/>
              <a:t>A dataset with N items can generate 2 ^ N -1 (power of) possible item sets</a:t>
            </a:r>
          </a:p>
          <a:p>
            <a:pPr marL="228600"/>
            <a:r>
              <a:rPr lang="en-US" sz="1800" dirty="0" smtClean="0"/>
              <a:t>2 ^ 100 -1 == 1267650600228229401496703205375</a:t>
            </a:r>
          </a:p>
          <a:p>
            <a:pPr marL="228600"/>
            <a:endParaRPr lang="en-US" sz="1800" dirty="0" smtClean="0"/>
          </a:p>
          <a:p>
            <a:pPr marL="233363" indent="-233363">
              <a:buFont typeface="Arial" pitchFamily="34" charset="0"/>
              <a:buChar char="•"/>
            </a:pPr>
            <a:endParaRPr lang="en-US" sz="1800" dirty="0" smtClean="0"/>
          </a:p>
          <a:p>
            <a:pPr marL="233363" indent="-233363">
              <a:buFont typeface="Arial" pitchFamily="34" charset="0"/>
              <a:buChar char="•"/>
            </a:pPr>
            <a:r>
              <a:rPr lang="en-US" sz="1800" dirty="0" smtClean="0"/>
              <a:t>We need to prune/optimize</a:t>
            </a:r>
            <a:endParaRPr lang="en-US" sz="1800" dirty="0"/>
          </a:p>
          <a:p>
            <a:r>
              <a:rPr lang="en-US" sz="1800" dirty="0" smtClean="0"/>
              <a:t> </a:t>
            </a:r>
          </a:p>
        </p:txBody>
      </p:sp>
      <p:sp>
        <p:nvSpPr>
          <p:cNvPr id="2" name="Title 1"/>
          <p:cNvSpPr>
            <a:spLocks noGrp="1"/>
          </p:cNvSpPr>
          <p:nvPr>
            <p:ph type="title"/>
          </p:nvPr>
        </p:nvSpPr>
        <p:spPr>
          <a:xfrm>
            <a:off x="7542493" y="270472"/>
            <a:ext cx="1394084" cy="548048"/>
          </a:xfrm>
        </p:spPr>
        <p:txBody>
          <a:bodyPr/>
          <a:lstStyle/>
          <a:p>
            <a:r>
              <a:rPr lang="en-US" dirty="0" err="1" smtClean="0"/>
              <a:t>Apriori</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18</a:t>
            </a:fld>
            <a:endParaRPr lang="uk-UA"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48675">
            <a:off x="1476742" y="3516115"/>
            <a:ext cx="395308" cy="84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106748" y="3872815"/>
            <a:ext cx="688009" cy="338554"/>
          </a:xfrm>
          <a:prstGeom prst="rect">
            <a:avLst/>
          </a:prstGeom>
          <a:noFill/>
        </p:spPr>
        <p:txBody>
          <a:bodyPr wrap="none" rtlCol="0">
            <a:spAutoFit/>
          </a:bodyPr>
          <a:lstStyle/>
          <a:p>
            <a:r>
              <a:rPr lang="en-US" sz="1600" dirty="0" smtClean="0">
                <a:solidFill>
                  <a:srgbClr val="FFC72C"/>
                </a:solidFill>
              </a:rPr>
              <a:t>Items</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9766" y="969644"/>
            <a:ext cx="129611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253126" y="2188844"/>
            <a:ext cx="2773915" cy="830997"/>
          </a:xfrm>
          <a:prstGeom prst="rect">
            <a:avLst/>
          </a:prstGeom>
          <a:noFill/>
        </p:spPr>
        <p:txBody>
          <a:bodyPr wrap="square" rtlCol="0">
            <a:spAutoFit/>
          </a:bodyPr>
          <a:lstStyle/>
          <a:p>
            <a:r>
              <a:rPr lang="en-US" sz="1600" dirty="0" smtClean="0">
                <a:solidFill>
                  <a:srgbClr val="00B0F0"/>
                </a:solidFill>
              </a:rPr>
              <a:t>Some similarity across, but each ML routine may have its own (vocabulary)</a:t>
            </a:r>
          </a:p>
        </p:txBody>
      </p:sp>
    </p:spTree>
    <p:extLst>
      <p:ext uri="{BB962C8B-B14F-4D97-AF65-F5344CB8AC3E}">
        <p14:creationId xmlns:p14="http://schemas.microsoft.com/office/powerpoint/2010/main" val="75817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599" y="228600"/>
            <a:ext cx="8293309" cy="4524315"/>
          </a:xfrm>
          <a:prstGeom prst="rect">
            <a:avLst/>
          </a:prstGeom>
        </p:spPr>
        <p:txBody>
          <a:bodyPr wrap="square">
            <a:spAutoFit/>
          </a:bodyPr>
          <a:lstStyle/>
          <a:p>
            <a:pPr marL="228600" indent="-228600">
              <a:buFont typeface="Arial" pitchFamily="34" charset="0"/>
              <a:buChar char="•"/>
            </a:pPr>
            <a:r>
              <a:rPr lang="en-US" sz="1600" dirty="0" smtClean="0"/>
              <a:t>How-</a:t>
            </a:r>
          </a:p>
          <a:p>
            <a:pPr marL="574675" lvl="1" indent="-228600">
              <a:buFont typeface="Arial" pitchFamily="34" charset="0"/>
              <a:buChar char="•"/>
            </a:pPr>
            <a:r>
              <a:rPr lang="en-US" sz="1600" dirty="0" smtClean="0"/>
              <a:t>Generate a list of all unique items (singles)</a:t>
            </a:r>
          </a:p>
          <a:p>
            <a:pPr marL="574675" lvl="1" indent="-228600">
              <a:buFont typeface="Arial" pitchFamily="34" charset="0"/>
              <a:buChar char="•"/>
            </a:pPr>
            <a:r>
              <a:rPr lang="en-US" sz="1600" dirty="0" smtClean="0"/>
              <a:t>Generate a list of all unique (item pairs, and higher)</a:t>
            </a:r>
          </a:p>
          <a:p>
            <a:pPr marL="685800" lvl="1"/>
            <a:r>
              <a:rPr lang="en-US" sz="1600" dirty="0" smtClean="0">
                <a:latin typeface="Courier New" pitchFamily="49" charset="0"/>
                <a:cs typeface="Courier New" pitchFamily="49" charset="0"/>
              </a:rPr>
              <a:t>soy </a:t>
            </a:r>
            <a:r>
              <a:rPr lang="en-US" sz="1600" dirty="0">
                <a:latin typeface="Courier New" pitchFamily="49" charset="0"/>
                <a:cs typeface="Courier New" pitchFamily="49" charset="0"/>
              </a:rPr>
              <a:t>-&gt; lettuce              (</a:t>
            </a:r>
            <a:r>
              <a:rPr lang="en-US" sz="1600" dirty="0" err="1">
                <a:latin typeface="Courier New" pitchFamily="49" charset="0"/>
                <a:cs typeface="Courier New" pitchFamily="49" charset="0"/>
              </a:rPr>
              <a:t>tx</a:t>
            </a:r>
            <a:r>
              <a:rPr lang="en-US" sz="1600" dirty="0">
                <a:latin typeface="Courier New" pitchFamily="49" charset="0"/>
                <a:cs typeface="Courier New" pitchFamily="49" charset="0"/>
              </a:rPr>
              <a:t> 0)</a:t>
            </a:r>
          </a:p>
          <a:p>
            <a:pPr marL="685800" lvl="1"/>
            <a:r>
              <a:rPr lang="en-US" sz="1600" dirty="0" smtClean="0">
                <a:latin typeface="Courier New" pitchFamily="49" charset="0"/>
                <a:cs typeface="Courier New" pitchFamily="49" charset="0"/>
              </a:rPr>
              <a:t>soy </a:t>
            </a:r>
            <a:r>
              <a:rPr lang="en-US" sz="1600" dirty="0">
                <a:latin typeface="Courier New" pitchFamily="49" charset="0"/>
                <a:cs typeface="Courier New" pitchFamily="49" charset="0"/>
              </a:rPr>
              <a:t>-&gt; diapers              (</a:t>
            </a:r>
            <a:r>
              <a:rPr lang="en-US" sz="1600" dirty="0" err="1">
                <a:latin typeface="Courier New" pitchFamily="49" charset="0"/>
                <a:cs typeface="Courier New" pitchFamily="49" charset="0"/>
              </a:rPr>
              <a:t>tx</a:t>
            </a:r>
            <a:r>
              <a:rPr lang="en-US" sz="1600" dirty="0">
                <a:latin typeface="Courier New" pitchFamily="49" charset="0"/>
                <a:cs typeface="Courier New" pitchFamily="49" charset="0"/>
              </a:rPr>
              <a:t> 2)</a:t>
            </a:r>
          </a:p>
          <a:p>
            <a:pPr marL="685800" lvl="1"/>
            <a:r>
              <a:rPr lang="en-US" sz="1600" dirty="0" smtClean="0">
                <a:latin typeface="Courier New" pitchFamily="49" charset="0"/>
                <a:cs typeface="Courier New" pitchFamily="49" charset="0"/>
              </a:rPr>
              <a:t>soy </a:t>
            </a:r>
            <a:r>
              <a:rPr lang="en-US" sz="1600" dirty="0">
                <a:latin typeface="Courier New" pitchFamily="49" charset="0"/>
                <a:cs typeface="Courier New" pitchFamily="49" charset="0"/>
              </a:rPr>
              <a:t>-&gt; diapers, wine        (</a:t>
            </a:r>
            <a:r>
              <a:rPr lang="en-US" sz="1600" dirty="0" err="1">
                <a:latin typeface="Courier New" pitchFamily="49" charset="0"/>
                <a:cs typeface="Courier New" pitchFamily="49" charset="0"/>
              </a:rPr>
              <a:t>tx</a:t>
            </a:r>
            <a:r>
              <a:rPr lang="en-US" sz="1600" dirty="0">
                <a:latin typeface="Courier New" pitchFamily="49" charset="0"/>
                <a:cs typeface="Courier New" pitchFamily="49" charset="0"/>
              </a:rPr>
              <a:t> 2)</a:t>
            </a:r>
          </a:p>
          <a:p>
            <a:pPr marL="685800" lvl="1"/>
            <a:r>
              <a:rPr lang="en-US" sz="1600" dirty="0" smtClean="0">
                <a:latin typeface="Courier New" pitchFamily="49" charset="0"/>
                <a:cs typeface="Courier New" pitchFamily="49" charset="0"/>
              </a:rPr>
              <a:t>soy </a:t>
            </a:r>
            <a:r>
              <a:rPr lang="en-US" sz="1600" dirty="0">
                <a:latin typeface="Courier New" pitchFamily="49" charset="0"/>
                <a:cs typeface="Courier New" pitchFamily="49" charset="0"/>
              </a:rPr>
              <a:t>-&gt; diapers, wine, OJ    (</a:t>
            </a:r>
            <a:r>
              <a:rPr lang="en-US" sz="1600" dirty="0" err="1">
                <a:latin typeface="Courier New" pitchFamily="49" charset="0"/>
                <a:cs typeface="Courier New" pitchFamily="49" charset="0"/>
              </a:rPr>
              <a:t>tx</a:t>
            </a:r>
            <a:r>
              <a:rPr lang="en-US" sz="1600" dirty="0">
                <a:latin typeface="Courier New" pitchFamily="49" charset="0"/>
                <a:cs typeface="Courier New" pitchFamily="49" charset="0"/>
              </a:rPr>
              <a:t> 2</a:t>
            </a:r>
            <a:r>
              <a:rPr lang="en-US" sz="1600" dirty="0" smtClean="0">
                <a:latin typeface="Courier New" pitchFamily="49" charset="0"/>
                <a:cs typeface="Courier New" pitchFamily="49" charset="0"/>
              </a:rPr>
              <a:t>)</a:t>
            </a:r>
          </a:p>
          <a:p>
            <a:pPr marL="685800" lvl="1"/>
            <a:r>
              <a:rPr lang="en-US" sz="1600" dirty="0"/>
              <a:t> </a:t>
            </a:r>
            <a:r>
              <a:rPr lang="en-US" sz="1600" dirty="0" smtClean="0"/>
              <a:t>     ...</a:t>
            </a:r>
          </a:p>
          <a:p>
            <a:pPr marL="685800" lvl="1"/>
            <a:r>
              <a:rPr lang="en-US" sz="1600" dirty="0" smtClean="0"/>
              <a:t>Calculate </a:t>
            </a:r>
            <a:r>
              <a:rPr lang="en-US" sz="1600" i="1" dirty="0" smtClean="0"/>
              <a:t>support</a:t>
            </a:r>
            <a:r>
              <a:rPr lang="en-US" sz="1600" dirty="0" smtClean="0"/>
              <a:t> and </a:t>
            </a:r>
            <a:r>
              <a:rPr lang="en-US" sz="1600" i="1" dirty="0" smtClean="0"/>
              <a:t>confidence</a:t>
            </a:r>
            <a:r>
              <a:rPr lang="en-US" sz="1600" dirty="0" smtClean="0"/>
              <a:t> for each</a:t>
            </a:r>
          </a:p>
          <a:p>
            <a:pPr marL="574675" lvl="1" indent="-228600">
              <a:buFont typeface="Arial" pitchFamily="34" charset="0"/>
              <a:buChar char="•"/>
            </a:pPr>
            <a:r>
              <a:rPr lang="en-US" sz="1600" i="1" dirty="0" err="1" smtClean="0"/>
              <a:t>Apriori</a:t>
            </a:r>
            <a:r>
              <a:rPr lang="en-US" sz="1600" i="1" dirty="0" smtClean="0"/>
              <a:t>-</a:t>
            </a:r>
          </a:p>
          <a:p>
            <a:pPr marL="803275" lvl="2" indent="-117475">
              <a:buFont typeface="Arial" pitchFamily="34" charset="0"/>
              <a:buChar char="•"/>
            </a:pPr>
            <a:r>
              <a:rPr lang="en-US" sz="1600" dirty="0" smtClean="0"/>
              <a:t>If A/B  is (in)frequent, then A/B/C,  A/B/D, and A/B/C/D are also (in)frequent   (so discard them)</a:t>
            </a:r>
          </a:p>
          <a:p>
            <a:pPr marL="803275" lvl="2" indent="-117475">
              <a:buFont typeface="Arial" pitchFamily="34" charset="0"/>
              <a:buChar char="•"/>
            </a:pPr>
            <a:endParaRPr lang="en-US" sz="1600" dirty="0"/>
          </a:p>
          <a:p>
            <a:pPr marL="228600" indent="-228600">
              <a:buFont typeface="Arial" pitchFamily="34" charset="0"/>
              <a:buChar char="•"/>
            </a:pPr>
            <a:r>
              <a:rPr lang="en-US" sz="1600" b="1" dirty="0" smtClean="0"/>
              <a:t>Association rules:  antecedent -&gt; consequent</a:t>
            </a:r>
          </a:p>
          <a:p>
            <a:pPr lvl="1"/>
            <a:r>
              <a:rPr lang="en-US" sz="1600" dirty="0" smtClean="0"/>
              <a:t>          diapers -&gt; chard    (1/5 diapers-chard) / (4/5 diapers) = 25%</a:t>
            </a:r>
          </a:p>
          <a:p>
            <a:pPr lvl="1"/>
            <a:r>
              <a:rPr lang="en-US" sz="1600" dirty="0" smtClean="0"/>
              <a:t>          chard -&gt; diapers    (1/5 diapers-chard) / (1/5 chard) = 100%</a:t>
            </a:r>
          </a:p>
          <a:p>
            <a:pPr indent="346075"/>
            <a:r>
              <a:rPr lang="en-US" sz="1600" i="1" dirty="0"/>
              <a:t>I</a:t>
            </a:r>
            <a:r>
              <a:rPr lang="en-US" sz="1600" i="1" dirty="0" smtClean="0"/>
              <a:t>s it statistically significant</a:t>
            </a:r>
          </a:p>
          <a:p>
            <a:pPr indent="346075"/>
            <a:r>
              <a:rPr lang="en-US" sz="1600" dirty="0" smtClean="0"/>
              <a:t>Created from 2 or more items</a:t>
            </a:r>
            <a:endParaRPr lang="en-US" sz="1600" dirty="0"/>
          </a:p>
        </p:txBody>
      </p:sp>
      <p:sp>
        <p:nvSpPr>
          <p:cNvPr id="2" name="Title 1"/>
          <p:cNvSpPr>
            <a:spLocks noGrp="1"/>
          </p:cNvSpPr>
          <p:nvPr>
            <p:ph type="title"/>
          </p:nvPr>
        </p:nvSpPr>
        <p:spPr>
          <a:xfrm>
            <a:off x="7127823" y="544496"/>
            <a:ext cx="1843790" cy="548048"/>
          </a:xfrm>
        </p:spPr>
        <p:txBody>
          <a:bodyPr/>
          <a:lstStyle/>
          <a:p>
            <a:r>
              <a:rPr lang="en-US" dirty="0" err="1" smtClean="0"/>
              <a:t>Apriori</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19</a:t>
            </a:fld>
            <a:endParaRPr lang="uk-UA" dirty="0"/>
          </a:p>
        </p:txBody>
      </p:sp>
    </p:spTree>
    <p:extLst>
      <p:ext uri="{BB962C8B-B14F-4D97-AF65-F5344CB8AC3E}">
        <p14:creationId xmlns:p14="http://schemas.microsoft.com/office/powerpoint/2010/main" val="346056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sz="2000" dirty="0"/>
              <a:t>Matching pairs – Match the attributes on the right with the areas on the left </a:t>
            </a:r>
          </a:p>
          <a:p>
            <a:endParaRPr lang="en-US" sz="2000" dirty="0"/>
          </a:p>
        </p:txBody>
      </p:sp>
      <p:sp>
        <p:nvSpPr>
          <p:cNvPr id="5" name="Title 4"/>
          <p:cNvSpPr>
            <a:spLocks noGrp="1"/>
          </p:cNvSpPr>
          <p:nvPr>
            <p:ph type="title"/>
          </p:nvPr>
        </p:nvSpPr>
        <p:spPr/>
        <p:txBody>
          <a:bodyPr/>
          <a:lstStyle/>
          <a:p>
            <a:r>
              <a:rPr lang="en-US" dirty="0"/>
              <a:t>Discussion Lab:</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a:t>
            </a:fld>
            <a:endParaRPr lang="uk-UA" dirty="0"/>
          </a:p>
        </p:txBody>
      </p:sp>
      <p:sp>
        <p:nvSpPr>
          <p:cNvPr id="9" name="TextBox 8"/>
          <p:cNvSpPr txBox="1"/>
          <p:nvPr/>
        </p:nvSpPr>
        <p:spPr>
          <a:xfrm>
            <a:off x="4607169" y="994135"/>
            <a:ext cx="4353951" cy="1631216"/>
          </a:xfrm>
          <a:prstGeom prst="rect">
            <a:avLst/>
          </a:prstGeom>
          <a:noFill/>
        </p:spPr>
        <p:txBody>
          <a:bodyPr wrap="square" rtlCol="0">
            <a:spAutoFit/>
          </a:bodyPr>
          <a:lstStyle/>
          <a:p>
            <a:r>
              <a:rPr lang="en-US" sz="2000" dirty="0" smtClean="0"/>
              <a:t>DSE Analytics; Business Intelligence (BI), versus Machine Learning (ML), Which is which</a:t>
            </a:r>
          </a:p>
          <a:p>
            <a:endParaRPr lang="en-US" sz="2000" dirty="0"/>
          </a:p>
          <a:p>
            <a:r>
              <a:rPr lang="en-US" sz="2000" dirty="0" smtClean="0"/>
              <a:t>And (AI)</a:t>
            </a:r>
          </a:p>
        </p:txBody>
      </p:sp>
    </p:spTree>
    <p:extLst>
      <p:ext uri="{BB962C8B-B14F-4D97-AF65-F5344CB8AC3E}">
        <p14:creationId xmlns:p14="http://schemas.microsoft.com/office/powerpoint/2010/main" val="3589519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Goal:</a:t>
            </a:r>
            <a:endParaRPr lang="en-US" dirty="0"/>
          </a:p>
        </p:txBody>
      </p:sp>
      <p:sp>
        <p:nvSpPr>
          <p:cNvPr id="4" name="Slide Number Placeholder 3"/>
          <p:cNvSpPr>
            <a:spLocks noGrp="1"/>
          </p:cNvSpPr>
          <p:nvPr>
            <p:ph type="sldNum" sz="quarter" idx="11"/>
          </p:nvPr>
        </p:nvSpPr>
        <p:spPr/>
        <p:txBody>
          <a:bodyPr/>
          <a:lstStyle/>
          <a:p>
            <a:r>
              <a:rPr lang="en-US" dirty="0" smtClean="0"/>
              <a:t>000-DTSE-Analytics-7544-60-DU-</a:t>
            </a:r>
            <a:fld id="{5A6FB346-E907-314D-8DE1-ECD2B2B6AA1B}" type="slidenum">
              <a:rPr lang="uk-UA" smtClean="0"/>
              <a:pPr/>
              <a:t>20</a:t>
            </a:fld>
            <a:endParaRPr lang="uk-UA"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80232" y="1293916"/>
            <a:ext cx="1724422" cy="195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80232" y="3253486"/>
            <a:ext cx="2209945" cy="523220"/>
          </a:xfrm>
          <a:prstGeom prst="rect">
            <a:avLst/>
          </a:prstGeom>
          <a:noFill/>
        </p:spPr>
        <p:txBody>
          <a:bodyPr wrap="square" rtlCol="0">
            <a:spAutoFit/>
          </a:bodyPr>
          <a:lstStyle/>
          <a:p>
            <a:r>
              <a:rPr lang="en-US" dirty="0" smtClean="0"/>
              <a:t>Maury Atwater, President of Atwater's</a:t>
            </a:r>
          </a:p>
        </p:txBody>
      </p:sp>
      <p:sp>
        <p:nvSpPr>
          <p:cNvPr id="8" name="TextBox 7"/>
          <p:cNvSpPr txBox="1"/>
          <p:nvPr/>
        </p:nvSpPr>
        <p:spPr>
          <a:xfrm>
            <a:off x="532702" y="939567"/>
            <a:ext cx="4693640" cy="2893100"/>
          </a:xfrm>
          <a:prstGeom prst="rect">
            <a:avLst/>
          </a:prstGeom>
          <a:noFill/>
        </p:spPr>
        <p:txBody>
          <a:bodyPr wrap="square" rtlCol="0">
            <a:spAutoFit/>
          </a:bodyPr>
          <a:lstStyle/>
          <a:p>
            <a:r>
              <a:rPr lang="en-US" dirty="0" smtClean="0">
                <a:solidFill>
                  <a:schemeClr val="tx1"/>
                </a:solidFill>
                <a:latin typeface="Courier New" pitchFamily="49" charset="0"/>
                <a:cs typeface="Courier New" pitchFamily="49" charset="0"/>
              </a:rPr>
              <a:t>From: </a:t>
            </a:r>
            <a:r>
              <a:rPr lang="en-US" dirty="0" err="1" smtClean="0">
                <a:solidFill>
                  <a:schemeClr val="tx1"/>
                </a:solidFill>
                <a:latin typeface="Courier New" pitchFamily="49" charset="0"/>
                <a:cs typeface="Courier New" pitchFamily="49" charset="0"/>
              </a:rPr>
              <a:t>Maury_Atwater</a:t>
            </a:r>
            <a:endParaRPr lang="en-US" dirty="0" smtClean="0">
              <a:solidFill>
                <a:schemeClr val="tx1"/>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To: DSE_HOTSHOT</a:t>
            </a:r>
          </a:p>
          <a:p>
            <a:endParaRPr lang="en-US" dirty="0">
              <a:solidFill>
                <a:schemeClr val="tx1"/>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Subject: Need this now !!!</a:t>
            </a:r>
          </a:p>
          <a:p>
            <a:endParaRPr lang="en-US" dirty="0">
              <a:solidFill>
                <a:schemeClr val="tx1"/>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We need to start upselling ! CSV file; 10k orders, 43k items sold, 170 unique items, 4.4 items per transaction.</a:t>
            </a:r>
          </a:p>
          <a:p>
            <a:endParaRPr lang="en-US" dirty="0">
              <a:solidFill>
                <a:schemeClr val="tx1"/>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We need a set of association rules to apply on the Web site !</a:t>
            </a:r>
          </a:p>
          <a:p>
            <a:r>
              <a:rPr lang="en-US" dirty="0" smtClean="0">
                <a:solidFill>
                  <a:schemeClr val="tx1"/>
                </a:solidFill>
                <a:latin typeface="Courier New" pitchFamily="49" charset="0"/>
                <a:cs typeface="Courier New" pitchFamily="49" charset="0"/>
              </a:rPr>
              <a:t> </a:t>
            </a:r>
            <a:endParaRPr lang="en-US" dirty="0">
              <a:solidFill>
                <a:schemeClr val="tx1"/>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-MA</a:t>
            </a:r>
          </a:p>
        </p:txBody>
      </p:sp>
    </p:spTree>
    <p:extLst>
      <p:ext uri="{BB962C8B-B14F-4D97-AF65-F5344CB8AC3E}">
        <p14:creationId xmlns:p14="http://schemas.microsoft.com/office/powerpoint/2010/main" val="114740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21</a:t>
            </a:fld>
            <a:endParaRPr lang="uk-U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67" y="174489"/>
            <a:ext cx="5554133" cy="460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207001" y="544496"/>
            <a:ext cx="3725332" cy="548048"/>
          </a:xfrm>
        </p:spPr>
        <p:txBody>
          <a:bodyPr/>
          <a:lstStyle/>
          <a:p>
            <a:r>
              <a:rPr lang="en-US" dirty="0" err="1" smtClean="0"/>
              <a:t>Apriori</a:t>
            </a:r>
            <a:r>
              <a:rPr lang="en-US" dirty="0" smtClean="0"/>
              <a:t>: </a:t>
            </a:r>
            <a:r>
              <a:rPr lang="en-US" dirty="0"/>
              <a:t>N</a:t>
            </a:r>
            <a:r>
              <a:rPr lang="en-US" dirty="0" smtClean="0"/>
              <a:t>ew data set</a:t>
            </a:r>
            <a:endParaRPr lang="en-US" dirty="0"/>
          </a:p>
        </p:txBody>
      </p:sp>
    </p:spTree>
    <p:extLst>
      <p:ext uri="{BB962C8B-B14F-4D97-AF65-F5344CB8AC3E}">
        <p14:creationId xmlns:p14="http://schemas.microsoft.com/office/powerpoint/2010/main" val="2755332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Apriori</a:t>
            </a:r>
            <a:r>
              <a:rPr lang="en-US" dirty="0" smtClean="0"/>
              <a:t>: If you hand coded in Python, other</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22</a:t>
            </a:fld>
            <a:endParaRPr lang="uk-U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886" y="1232833"/>
            <a:ext cx="4916443" cy="254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6046" y="1406107"/>
            <a:ext cx="3234906" cy="2585323"/>
          </a:xfrm>
          <a:prstGeom prst="rect">
            <a:avLst/>
          </a:prstGeom>
          <a:noFill/>
        </p:spPr>
        <p:txBody>
          <a:bodyPr wrap="square" rtlCol="0">
            <a:spAutoFit/>
          </a:bodyPr>
          <a:lstStyle/>
          <a:p>
            <a:pPr marL="173038" indent="-173038">
              <a:buFont typeface="Arial" pitchFamily="34" charset="0"/>
              <a:buChar char="•"/>
            </a:pPr>
            <a:r>
              <a:rPr lang="en-US" sz="1800" dirty="0"/>
              <a:t>All manual Python code,  809 </a:t>
            </a:r>
            <a:r>
              <a:rPr lang="en-US" sz="1800" dirty="0" smtClean="0"/>
              <a:t>lines</a:t>
            </a:r>
          </a:p>
          <a:p>
            <a:pPr marL="173038" indent="-173038">
              <a:buFont typeface="Arial" pitchFamily="34" charset="0"/>
              <a:buChar char="•"/>
            </a:pPr>
            <a:r>
              <a:rPr lang="en-US" sz="1800" dirty="0" smtClean="0"/>
              <a:t>Large </a:t>
            </a:r>
            <a:r>
              <a:rPr lang="en-US" sz="1800" dirty="0"/>
              <a:t>data set, killed it after 1 </a:t>
            </a:r>
            <a:r>
              <a:rPr lang="en-US" sz="1800" dirty="0" smtClean="0"/>
              <a:t>hour</a:t>
            </a:r>
          </a:p>
          <a:p>
            <a:pPr marL="173038" indent="-173038">
              <a:buFont typeface="Arial" pitchFamily="34" charset="0"/>
              <a:buChar char="•"/>
            </a:pPr>
            <a:endParaRPr lang="en-US" sz="1800" dirty="0"/>
          </a:p>
          <a:p>
            <a:pPr marL="173038" indent="-173038">
              <a:buFont typeface="Arial" pitchFamily="34" charset="0"/>
              <a:buChar char="•"/>
            </a:pPr>
            <a:r>
              <a:rPr lang="en-US" sz="1800" dirty="0"/>
              <a:t>Using </a:t>
            </a:r>
            <a:r>
              <a:rPr lang="en-US" sz="1800" dirty="0" smtClean="0"/>
              <a:t>Spark/Python libraries</a:t>
            </a:r>
            <a:r>
              <a:rPr lang="en-US" sz="1800" dirty="0"/>
              <a:t>,  54 lines of code </a:t>
            </a:r>
            <a:endParaRPr lang="en-US" sz="1800" dirty="0" smtClean="0"/>
          </a:p>
          <a:p>
            <a:pPr marL="173038" indent="-173038">
              <a:buFont typeface="Arial" pitchFamily="34" charset="0"/>
              <a:buChar char="•"/>
            </a:pPr>
            <a:r>
              <a:rPr lang="en-US" sz="1800" dirty="0" smtClean="0"/>
              <a:t>Large </a:t>
            </a:r>
            <a:r>
              <a:rPr lang="en-US" sz="1800" dirty="0"/>
              <a:t>data set, laptop/VM, 2 cores, 20 seconds</a:t>
            </a:r>
            <a:endParaRPr lang="en-US" sz="1800" dirty="0"/>
          </a:p>
        </p:txBody>
      </p:sp>
    </p:spTree>
    <p:extLst>
      <p:ext uri="{BB962C8B-B14F-4D97-AF65-F5344CB8AC3E}">
        <p14:creationId xmlns:p14="http://schemas.microsoft.com/office/powerpoint/2010/main" val="60503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Customers who bought (x) bought (y)</a:t>
            </a:r>
            <a:endParaRPr lang="en-US" dirty="0"/>
          </a:p>
        </p:txBody>
      </p:sp>
      <p:sp>
        <p:nvSpPr>
          <p:cNvPr id="4" name="Title 3"/>
          <p:cNvSpPr>
            <a:spLocks noGrp="1"/>
          </p:cNvSpPr>
          <p:nvPr>
            <p:ph type="title"/>
          </p:nvPr>
        </p:nvSpPr>
        <p:spPr/>
        <p:txBody>
          <a:bodyPr/>
          <a:lstStyle/>
          <a:p>
            <a:r>
              <a:rPr lang="en-US" dirty="0" smtClean="0"/>
              <a:t>Coding the </a:t>
            </a:r>
            <a:r>
              <a:rPr lang="en-US" dirty="0" err="1" smtClean="0"/>
              <a:t>Apriori</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23</a:t>
            </a:fld>
            <a:endParaRPr lang="uk-UA" dirty="0"/>
          </a:p>
        </p:txBody>
      </p:sp>
    </p:spTree>
    <p:extLst>
      <p:ext uri="{BB962C8B-B14F-4D97-AF65-F5344CB8AC3E}">
        <p14:creationId xmlns:p14="http://schemas.microsoft.com/office/powerpoint/2010/main" val="2801646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0405" y="434138"/>
            <a:ext cx="3066394" cy="548048"/>
          </a:xfrm>
        </p:spPr>
        <p:txBody>
          <a:bodyPr/>
          <a:lstStyle/>
          <a:p>
            <a:r>
              <a:rPr lang="en-US" dirty="0" err="1" smtClean="0"/>
              <a:t>Apriori</a:t>
            </a:r>
            <a:r>
              <a:rPr lang="en-US" dirty="0" smtClean="0"/>
              <a:t>: In Python, </a:t>
            </a:r>
            <a:r>
              <a:rPr lang="en-US" dirty="0" err="1" smtClean="0"/>
              <a:t>Pg</a:t>
            </a:r>
            <a:r>
              <a:rPr lang="en-US" dirty="0" smtClean="0"/>
              <a:t> 1 of 2</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24</a:t>
            </a:fld>
            <a:endParaRPr lang="uk-UA" dirty="0"/>
          </a:p>
        </p:txBody>
      </p:sp>
      <p:sp>
        <p:nvSpPr>
          <p:cNvPr id="4" name="TextBox 3"/>
          <p:cNvSpPr txBox="1"/>
          <p:nvPr/>
        </p:nvSpPr>
        <p:spPr>
          <a:xfrm>
            <a:off x="224442" y="845727"/>
            <a:ext cx="7220231" cy="3293209"/>
          </a:xfrm>
          <a:prstGeom prst="rect">
            <a:avLst/>
          </a:prstGeom>
          <a:noFill/>
        </p:spPr>
        <p:txBody>
          <a:bodyPr wrap="square" rtlCol="0">
            <a:spAutoFit/>
          </a:bodyPr>
          <a:lstStyle/>
          <a:p>
            <a:r>
              <a:rPr lang="en-US" sz="1600" dirty="0"/>
              <a:t>from </a:t>
            </a:r>
            <a:r>
              <a:rPr lang="en-US" sz="1600" dirty="0" err="1"/>
              <a:t>pyspark.mllib.fpm</a:t>
            </a:r>
            <a:r>
              <a:rPr lang="en-US" sz="1600" dirty="0"/>
              <a:t> import </a:t>
            </a:r>
            <a:r>
              <a:rPr lang="en-US" sz="1600" dirty="0" err="1"/>
              <a:t>FPGrowth</a:t>
            </a:r>
            <a:endParaRPr lang="en-US" sz="1600" dirty="0"/>
          </a:p>
          <a:p>
            <a:r>
              <a:rPr lang="en-US" sz="1600" dirty="0"/>
              <a:t>from </a:t>
            </a:r>
            <a:r>
              <a:rPr lang="en-US" sz="1600" dirty="0" err="1"/>
              <a:t>pyspark</a:t>
            </a:r>
            <a:r>
              <a:rPr lang="en-US" sz="1600" dirty="0"/>
              <a:t> import </a:t>
            </a:r>
            <a:r>
              <a:rPr lang="en-US" sz="1600" dirty="0" err="1"/>
              <a:t>SparkContext</a:t>
            </a:r>
            <a:endParaRPr lang="en-US" sz="1600" dirty="0"/>
          </a:p>
          <a:p>
            <a:endParaRPr lang="en-US" sz="1600" dirty="0"/>
          </a:p>
          <a:p>
            <a:r>
              <a:rPr lang="en-US" sz="1600" dirty="0" err="1"/>
              <a:t>sc</a:t>
            </a:r>
            <a:r>
              <a:rPr lang="en-US" sz="1600" dirty="0"/>
              <a:t> = </a:t>
            </a:r>
            <a:r>
              <a:rPr lang="en-US" sz="1600" dirty="0" err="1"/>
              <a:t>SparkContext</a:t>
            </a:r>
            <a:r>
              <a:rPr lang="en-US" sz="1600" dirty="0"/>
              <a:t>()</a:t>
            </a:r>
          </a:p>
          <a:p>
            <a:endParaRPr lang="en-US" sz="1600" dirty="0"/>
          </a:p>
          <a:p>
            <a:r>
              <a:rPr lang="en-US" sz="1600" dirty="0" err="1"/>
              <a:t>l_datafile</a:t>
            </a:r>
            <a:r>
              <a:rPr lang="en-US" sz="1600" dirty="0"/>
              <a:t> = </a:t>
            </a:r>
            <a:r>
              <a:rPr lang="en-US" sz="1600" dirty="0" err="1"/>
              <a:t>sc.textFile</a:t>
            </a:r>
            <a:r>
              <a:rPr lang="en-US" sz="1600" dirty="0"/>
              <a:t>("10_grocery.csv</a:t>
            </a:r>
            <a:r>
              <a:rPr lang="en-US" sz="1600" dirty="0" smtClean="0"/>
              <a:t>")</a:t>
            </a:r>
            <a:endParaRPr lang="en-US" sz="1600" dirty="0"/>
          </a:p>
          <a:p>
            <a:r>
              <a:rPr lang="en-US" sz="1600" dirty="0" err="1"/>
              <a:t>l_orders</a:t>
            </a:r>
            <a:r>
              <a:rPr lang="en-US" sz="1600" dirty="0"/>
              <a:t> = </a:t>
            </a:r>
            <a:r>
              <a:rPr lang="en-US" sz="1600" dirty="0" err="1"/>
              <a:t>l_datafile.map</a:t>
            </a:r>
            <a:r>
              <a:rPr lang="en-US" sz="1600" dirty="0"/>
              <a:t>(lambda line: </a:t>
            </a:r>
            <a:r>
              <a:rPr lang="en-US" sz="1600" dirty="0" err="1"/>
              <a:t>line.strip</a:t>
            </a:r>
            <a:r>
              <a:rPr lang="en-US" sz="1600" dirty="0"/>
              <a:t>().split(','))</a:t>
            </a:r>
          </a:p>
          <a:p>
            <a:endParaRPr lang="en-US" sz="1600" dirty="0"/>
          </a:p>
          <a:p>
            <a:endParaRPr lang="en-US" sz="1600" dirty="0"/>
          </a:p>
          <a:p>
            <a:r>
              <a:rPr lang="en-US" sz="1600" dirty="0" err="1"/>
              <a:t>l_model</a:t>
            </a:r>
            <a:r>
              <a:rPr lang="en-US" sz="1600" dirty="0"/>
              <a:t> = </a:t>
            </a:r>
            <a:r>
              <a:rPr lang="en-US" sz="1600" dirty="0" err="1"/>
              <a:t>FPGrowth.</a:t>
            </a:r>
            <a:r>
              <a:rPr lang="en-US" sz="1600" dirty="0" err="1">
                <a:solidFill>
                  <a:srgbClr val="C00000"/>
                </a:solidFill>
              </a:rPr>
              <a:t>train</a:t>
            </a:r>
            <a:r>
              <a:rPr lang="en-US" sz="1600" dirty="0"/>
              <a:t>(</a:t>
            </a:r>
            <a:r>
              <a:rPr lang="en-US" sz="1600" dirty="0" err="1"/>
              <a:t>l_orders</a:t>
            </a:r>
            <a:r>
              <a:rPr lang="en-US" sz="1600" dirty="0"/>
              <a:t>, </a:t>
            </a:r>
            <a:r>
              <a:rPr lang="en-US" sz="1600" u="sng" dirty="0" err="1"/>
              <a:t>minSupport</a:t>
            </a:r>
            <a:r>
              <a:rPr lang="en-US" sz="1600" u="sng" dirty="0"/>
              <a:t>=0.01</a:t>
            </a:r>
            <a:r>
              <a:rPr lang="en-US" sz="1600" dirty="0"/>
              <a:t>, </a:t>
            </a:r>
            <a:r>
              <a:rPr lang="en-US" sz="1600" dirty="0" err="1"/>
              <a:t>numPartitions</a:t>
            </a:r>
            <a:r>
              <a:rPr lang="en-US" sz="1600" dirty="0"/>
              <a:t>=1)</a:t>
            </a:r>
          </a:p>
          <a:p>
            <a:endParaRPr lang="en-US" sz="1600" dirty="0"/>
          </a:p>
          <a:p>
            <a:r>
              <a:rPr lang="en-US" sz="1600" dirty="0" err="1" smtClean="0"/>
              <a:t>l_results</a:t>
            </a:r>
            <a:r>
              <a:rPr lang="en-US" sz="1600" dirty="0" smtClean="0"/>
              <a:t> </a:t>
            </a:r>
            <a:r>
              <a:rPr lang="en-US" sz="1600" dirty="0"/>
              <a:t>= </a:t>
            </a:r>
            <a:r>
              <a:rPr lang="en-US" sz="1600" dirty="0" err="1"/>
              <a:t>l_model.</a:t>
            </a:r>
            <a:r>
              <a:rPr lang="en-US" sz="1600" dirty="0" err="1">
                <a:solidFill>
                  <a:srgbClr val="FAB200"/>
                </a:solidFill>
              </a:rPr>
              <a:t>freqItemsets</a:t>
            </a:r>
            <a:r>
              <a:rPr lang="en-US" sz="1600" dirty="0"/>
              <a:t>().collect</a:t>
            </a:r>
            <a:r>
              <a:rPr lang="en-US" sz="1600" dirty="0" smtClean="0"/>
              <a:t>()</a:t>
            </a:r>
          </a:p>
          <a:p>
            <a:r>
              <a:rPr lang="en-US" sz="1600" dirty="0"/>
              <a:t># </a:t>
            </a:r>
            <a:r>
              <a:rPr lang="en-US" sz="1600" dirty="0" err="1"/>
              <a:t>l_results</a:t>
            </a:r>
            <a:r>
              <a:rPr lang="en-US" sz="1600" dirty="0"/>
              <a:t> is of type: &lt;class '</a:t>
            </a:r>
            <a:r>
              <a:rPr lang="en-US" sz="1600" dirty="0" err="1"/>
              <a:t>collections.FreqItemset</a:t>
            </a:r>
            <a:r>
              <a:rPr lang="en-US" sz="1600" dirty="0" smtClean="0"/>
              <a:t>'&gt;</a:t>
            </a:r>
            <a:endParaRPr lang="en-US"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92" y="1749553"/>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74913" y="2101604"/>
            <a:ext cx="2034531" cy="307777"/>
          </a:xfrm>
          <a:prstGeom prst="rect">
            <a:avLst/>
          </a:prstGeom>
          <a:noFill/>
        </p:spPr>
        <p:txBody>
          <a:bodyPr wrap="none" rtlCol="0">
            <a:spAutoFit/>
          </a:bodyPr>
          <a:lstStyle/>
          <a:p>
            <a:r>
              <a:rPr lang="en-US" dirty="0" smtClean="0"/>
              <a:t>What is the 0.01 here ?</a:t>
            </a:r>
          </a:p>
        </p:txBody>
      </p:sp>
    </p:spTree>
    <p:extLst>
      <p:ext uri="{BB962C8B-B14F-4D97-AF65-F5344CB8AC3E}">
        <p14:creationId xmlns:p14="http://schemas.microsoft.com/office/powerpoint/2010/main" val="60503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5716" y="483273"/>
            <a:ext cx="3066394" cy="548048"/>
          </a:xfrm>
        </p:spPr>
        <p:txBody>
          <a:bodyPr/>
          <a:lstStyle/>
          <a:p>
            <a:r>
              <a:rPr lang="en-US" dirty="0" err="1" smtClean="0"/>
              <a:t>Apriori</a:t>
            </a:r>
            <a:r>
              <a:rPr lang="en-US" dirty="0" smtClean="0"/>
              <a:t>: In Python, </a:t>
            </a:r>
            <a:r>
              <a:rPr lang="en-US" dirty="0" err="1" smtClean="0"/>
              <a:t>Pg</a:t>
            </a:r>
            <a:r>
              <a:rPr lang="en-US" dirty="0" smtClean="0"/>
              <a:t> 2 of 2</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25</a:t>
            </a:fld>
            <a:endParaRPr lang="uk-UA" dirty="0"/>
          </a:p>
        </p:txBody>
      </p:sp>
      <p:sp>
        <p:nvSpPr>
          <p:cNvPr id="4" name="TextBox 3"/>
          <p:cNvSpPr txBox="1"/>
          <p:nvPr/>
        </p:nvSpPr>
        <p:spPr>
          <a:xfrm>
            <a:off x="224442" y="757297"/>
            <a:ext cx="8462357" cy="4031873"/>
          </a:xfrm>
          <a:prstGeom prst="rect">
            <a:avLst/>
          </a:prstGeom>
          <a:noFill/>
        </p:spPr>
        <p:txBody>
          <a:bodyPr wrap="square" rtlCol="0">
            <a:spAutoFit/>
          </a:bodyPr>
          <a:lstStyle/>
          <a:p>
            <a:r>
              <a:rPr lang="en-US" sz="1600" dirty="0" smtClean="0"/>
              <a:t>for </a:t>
            </a:r>
            <a:r>
              <a:rPr lang="en-US" sz="1600" dirty="0" err="1"/>
              <a:t>l_result</a:t>
            </a:r>
            <a:r>
              <a:rPr lang="en-US" sz="1600" dirty="0"/>
              <a:t> in </a:t>
            </a:r>
            <a:r>
              <a:rPr lang="en-US" sz="1600" dirty="0" err="1"/>
              <a:t>l_results</a:t>
            </a:r>
            <a:r>
              <a:rPr lang="en-US" sz="1600" dirty="0"/>
              <a:t>:</a:t>
            </a:r>
          </a:p>
          <a:p>
            <a:r>
              <a:rPr lang="en-US" sz="1600" dirty="0"/>
              <a:t>   print </a:t>
            </a:r>
            <a:r>
              <a:rPr lang="en-US" sz="1600" dirty="0" err="1"/>
              <a:t>str</a:t>
            </a:r>
            <a:r>
              <a:rPr lang="en-US" sz="1600" dirty="0"/>
              <a:t>(</a:t>
            </a:r>
            <a:r>
              <a:rPr lang="en-US" sz="1600" dirty="0" err="1">
                <a:solidFill>
                  <a:srgbClr val="7030A0"/>
                </a:solidFill>
              </a:rPr>
              <a:t>l_result</a:t>
            </a:r>
            <a:r>
              <a:rPr lang="en-US" sz="1600" dirty="0">
                <a:solidFill>
                  <a:srgbClr val="7030A0"/>
                </a:solidFill>
              </a:rPr>
              <a:t>[0]</a:t>
            </a:r>
            <a:r>
              <a:rPr lang="en-US" sz="1600" dirty="0"/>
              <a:t>) + " " + </a:t>
            </a:r>
            <a:r>
              <a:rPr lang="en-US" sz="1600" dirty="0" err="1"/>
              <a:t>str</a:t>
            </a:r>
            <a:r>
              <a:rPr lang="en-US" sz="1600" dirty="0"/>
              <a:t>(float(</a:t>
            </a:r>
            <a:r>
              <a:rPr lang="en-US" sz="1600" dirty="0" err="1">
                <a:solidFill>
                  <a:srgbClr val="7030A0"/>
                </a:solidFill>
              </a:rPr>
              <a:t>l_result</a:t>
            </a:r>
            <a:r>
              <a:rPr lang="en-US" sz="1600" dirty="0">
                <a:solidFill>
                  <a:srgbClr val="7030A0"/>
                </a:solidFill>
              </a:rPr>
              <a:t>[1]</a:t>
            </a:r>
            <a:r>
              <a:rPr lang="en-US" sz="1600" dirty="0"/>
              <a:t>) / 100)</a:t>
            </a:r>
          </a:p>
          <a:p>
            <a:endParaRPr lang="en-US" sz="1600" dirty="0"/>
          </a:p>
          <a:p>
            <a:endParaRPr lang="en-US" sz="1600" dirty="0"/>
          </a:p>
          <a:p>
            <a:r>
              <a:rPr lang="en-US" sz="1600" dirty="0"/>
              <a:t>#  From Spark,</a:t>
            </a:r>
          </a:p>
          <a:p>
            <a:r>
              <a:rPr lang="en-US" sz="1600" dirty="0"/>
              <a:t>#     [</a:t>
            </a:r>
            <a:r>
              <a:rPr lang="en-US" sz="1600" dirty="0" err="1"/>
              <a:t>u'whole</a:t>
            </a:r>
            <a:r>
              <a:rPr lang="en-US" sz="1600" dirty="0"/>
              <a:t> milk'] 0.2513</a:t>
            </a:r>
          </a:p>
          <a:p>
            <a:r>
              <a:rPr lang="en-US" sz="1600" dirty="0"/>
              <a:t>#     [</a:t>
            </a:r>
            <a:r>
              <a:rPr lang="en-US" sz="1600" dirty="0" err="1"/>
              <a:t>u'other</a:t>
            </a:r>
            <a:r>
              <a:rPr lang="en-US" sz="1600" dirty="0"/>
              <a:t> vegetables'] 0.1903</a:t>
            </a:r>
          </a:p>
          <a:p>
            <a:r>
              <a:rPr lang="en-US" sz="1600" dirty="0"/>
              <a:t>#     [</a:t>
            </a:r>
            <a:r>
              <a:rPr lang="en-US" sz="1600" dirty="0" err="1"/>
              <a:t>u'rolls</a:t>
            </a:r>
            <a:r>
              <a:rPr lang="en-US" sz="1600" dirty="0"/>
              <a:t>/buns'] 0.1809</a:t>
            </a:r>
          </a:p>
          <a:p>
            <a:r>
              <a:rPr lang="en-US" sz="1600" dirty="0"/>
              <a:t>#</a:t>
            </a:r>
          </a:p>
          <a:p>
            <a:r>
              <a:rPr lang="en-US" sz="1600" dirty="0"/>
              <a:t>#  From pure Python,</a:t>
            </a:r>
          </a:p>
          <a:p>
            <a:r>
              <a:rPr lang="en-US" sz="1600" dirty="0"/>
              <a:t>#     </a:t>
            </a:r>
            <a:r>
              <a:rPr lang="en-US" sz="1600" dirty="0" err="1"/>
              <a:t>frozenset</a:t>
            </a:r>
            <a:r>
              <a:rPr lang="en-US" sz="1600" dirty="0"/>
              <a:t>(['whole milk']) 0.255516014235</a:t>
            </a:r>
          </a:p>
          <a:p>
            <a:r>
              <a:rPr lang="en-US" sz="1600" dirty="0"/>
              <a:t>#     </a:t>
            </a:r>
            <a:r>
              <a:rPr lang="en-US" sz="1600" dirty="0" err="1"/>
              <a:t>frozenset</a:t>
            </a:r>
            <a:r>
              <a:rPr lang="en-US" sz="1600" dirty="0"/>
              <a:t>(['other vegetables']) 0.193492628368</a:t>
            </a:r>
          </a:p>
          <a:p>
            <a:r>
              <a:rPr lang="en-US" sz="1600" dirty="0"/>
              <a:t>#     </a:t>
            </a:r>
            <a:r>
              <a:rPr lang="en-US" sz="1600" dirty="0" err="1"/>
              <a:t>frozenset</a:t>
            </a:r>
            <a:r>
              <a:rPr lang="en-US" sz="1600" dirty="0"/>
              <a:t>(['rolls/buns']) 0.183934926284</a:t>
            </a:r>
          </a:p>
          <a:p>
            <a:endParaRPr lang="en-US" sz="1600" dirty="0"/>
          </a:p>
          <a:p>
            <a:endParaRPr lang="en-US" sz="1600" dirty="0"/>
          </a:p>
          <a:p>
            <a:endParaRPr lang="en-US"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450" y="1215144"/>
            <a:ext cx="129611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98947" y="2611579"/>
            <a:ext cx="2721769" cy="2062103"/>
          </a:xfrm>
          <a:prstGeom prst="rect">
            <a:avLst/>
          </a:prstGeom>
          <a:noFill/>
        </p:spPr>
        <p:txBody>
          <a:bodyPr wrap="square" rtlCol="0">
            <a:spAutoFit/>
          </a:bodyPr>
          <a:lstStyle/>
          <a:p>
            <a:r>
              <a:rPr lang="en-US" sz="1600" dirty="0" smtClean="0">
                <a:solidFill>
                  <a:srgbClr val="7030A0"/>
                </a:solidFill>
              </a:rPr>
              <a:t>0 == (label)</a:t>
            </a:r>
          </a:p>
          <a:p>
            <a:r>
              <a:rPr lang="en-US" sz="1600" dirty="0" smtClean="0">
                <a:solidFill>
                  <a:srgbClr val="7030A0"/>
                </a:solidFill>
              </a:rPr>
              <a:t>1 == (support)</a:t>
            </a:r>
          </a:p>
          <a:p>
            <a:endParaRPr lang="en-US" sz="1600" dirty="0">
              <a:solidFill>
                <a:srgbClr val="7030A0"/>
              </a:solidFill>
            </a:endParaRPr>
          </a:p>
          <a:p>
            <a:r>
              <a:rPr lang="en-US" sz="1600" dirty="0" smtClean="0">
                <a:solidFill>
                  <a:srgbClr val="00B0F0"/>
                </a:solidFill>
              </a:rPr>
              <a:t>Python currently: You have to calculate confidence and association rules yourself. Not awful, but ..</a:t>
            </a:r>
          </a:p>
          <a:p>
            <a:endParaRPr lang="en-US" sz="1600" dirty="0" smtClean="0">
              <a:solidFill>
                <a:srgbClr val="00B0F0"/>
              </a:solidFill>
            </a:endParaRPr>
          </a:p>
        </p:txBody>
      </p:sp>
    </p:spTree>
    <p:extLst>
      <p:ext uri="{BB962C8B-B14F-4D97-AF65-F5344CB8AC3E}">
        <p14:creationId xmlns:p14="http://schemas.microsoft.com/office/powerpoint/2010/main" val="336636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2" y="957016"/>
            <a:ext cx="8462357" cy="2062103"/>
          </a:xfrm>
          <a:prstGeom prst="rect">
            <a:avLst/>
          </a:prstGeom>
          <a:noFill/>
        </p:spPr>
        <p:txBody>
          <a:bodyPr wrap="square" rtlCol="0">
            <a:spAutoFit/>
          </a:bodyPr>
          <a:lstStyle/>
          <a:p>
            <a:r>
              <a:rPr lang="en-US" sz="1600" dirty="0" smtClean="0">
                <a:latin typeface="Courier New" pitchFamily="49" charset="0"/>
                <a:cs typeface="Courier New" pitchFamily="49" charset="0"/>
              </a:rPr>
              <a:t>package </a:t>
            </a:r>
            <a:r>
              <a:rPr lang="en-US" sz="1600" dirty="0" err="1">
                <a:latin typeface="Courier New" pitchFamily="49" charset="0"/>
                <a:cs typeface="Courier New" pitchFamily="49" charset="0"/>
              </a:rPr>
              <a:t>com.datastax.enablement.bootcamp</a:t>
            </a:r>
            <a:endParaRPr lang="en-US" sz="1600" dirty="0">
              <a:latin typeface="Courier New" pitchFamily="49" charset="0"/>
              <a:cs typeface="Courier New" pitchFamily="49" charset="0"/>
            </a:endParaRP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import </a:t>
            </a:r>
            <a:r>
              <a:rPr lang="en-US" sz="1600" dirty="0" err="1">
                <a:latin typeface="Courier New" pitchFamily="49" charset="0"/>
                <a:cs typeface="Courier New" pitchFamily="49" charset="0"/>
              </a:rPr>
              <a:t>org.apache.spark</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SparkConf</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SparkContext</a:t>
            </a:r>
            <a:r>
              <a:rPr lang="en-US" sz="1600" dirty="0">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import </a:t>
            </a:r>
            <a:r>
              <a:rPr lang="en-US" sz="1600" dirty="0" err="1">
                <a:latin typeface="Courier New" pitchFamily="49" charset="0"/>
                <a:cs typeface="Courier New" pitchFamily="49" charset="0"/>
              </a:rPr>
              <a:t>org.apache.spark.mllib.fpm.FPGrowth</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import </a:t>
            </a:r>
            <a:r>
              <a:rPr lang="en-US" sz="1600" dirty="0" err="1">
                <a:latin typeface="Courier New" pitchFamily="49" charset="0"/>
                <a:cs typeface="Courier New" pitchFamily="49" charset="0"/>
              </a:rPr>
              <a:t>org.apache.spark.rdd.RDD</a:t>
            </a:r>
            <a:endParaRPr lang="en-US" sz="1600" dirty="0">
              <a:latin typeface="Courier New" pitchFamily="49" charset="0"/>
              <a:cs typeface="Courier New" pitchFamily="49" charset="0"/>
            </a:endParaRP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import </a:t>
            </a:r>
            <a:r>
              <a:rPr lang="en-US" sz="1600" dirty="0" err="1" smtClean="0">
                <a:latin typeface="Courier New" pitchFamily="49" charset="0"/>
                <a:cs typeface="Courier New" pitchFamily="49" charset="0"/>
              </a:rPr>
              <a:t>org.apache.spark.mllib.fpm.AssociationRules</a:t>
            </a:r>
            <a:endParaRPr lang="en-US" sz="1600" dirty="0">
              <a:latin typeface="Courier New" pitchFamily="49" charset="0"/>
              <a:cs typeface="Courier New" pitchFamily="49" charset="0"/>
            </a:endParaRPr>
          </a:p>
        </p:txBody>
      </p:sp>
      <p:sp>
        <p:nvSpPr>
          <p:cNvPr id="2" name="Title 1"/>
          <p:cNvSpPr>
            <a:spLocks noGrp="1"/>
          </p:cNvSpPr>
          <p:nvPr>
            <p:ph type="title"/>
          </p:nvPr>
        </p:nvSpPr>
        <p:spPr>
          <a:xfrm>
            <a:off x="5592278" y="270472"/>
            <a:ext cx="3427031" cy="548048"/>
          </a:xfrm>
        </p:spPr>
        <p:txBody>
          <a:bodyPr/>
          <a:lstStyle/>
          <a:p>
            <a:r>
              <a:rPr lang="en-US" dirty="0" err="1"/>
              <a:t>Apriori</a:t>
            </a:r>
            <a:r>
              <a:rPr lang="en-US" dirty="0"/>
              <a:t>: In </a:t>
            </a:r>
            <a:r>
              <a:rPr lang="en-US" dirty="0" err="1" smtClean="0"/>
              <a:t>Scala</a:t>
            </a:r>
            <a:r>
              <a:rPr lang="en-US" dirty="0" smtClean="0"/>
              <a:t>, 1/6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26</a:t>
            </a:fld>
            <a:endParaRPr lang="uk-UA"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009" y="1799919"/>
            <a:ext cx="129611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902506" y="3196354"/>
            <a:ext cx="2116803" cy="584775"/>
          </a:xfrm>
          <a:prstGeom prst="rect">
            <a:avLst/>
          </a:prstGeom>
          <a:noFill/>
        </p:spPr>
        <p:txBody>
          <a:bodyPr wrap="square" rtlCol="0">
            <a:spAutoFit/>
          </a:bodyPr>
          <a:lstStyle/>
          <a:p>
            <a:r>
              <a:rPr lang="en-US" sz="1600" dirty="0" smtClean="0">
                <a:solidFill>
                  <a:srgbClr val="00B0F0"/>
                </a:solidFill>
              </a:rPr>
              <a:t>And others if you expand scope</a:t>
            </a:r>
          </a:p>
        </p:txBody>
      </p:sp>
    </p:spTree>
    <p:extLst>
      <p:ext uri="{BB962C8B-B14F-4D97-AF65-F5344CB8AC3E}">
        <p14:creationId xmlns:p14="http://schemas.microsoft.com/office/powerpoint/2010/main" val="60503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2278" y="270472"/>
            <a:ext cx="3365605" cy="548048"/>
          </a:xfrm>
        </p:spPr>
        <p:txBody>
          <a:bodyPr/>
          <a:lstStyle/>
          <a:p>
            <a:r>
              <a:rPr lang="en-US" dirty="0" err="1"/>
              <a:t>Apriori</a:t>
            </a:r>
            <a:r>
              <a:rPr lang="en-US" dirty="0"/>
              <a:t>: In </a:t>
            </a:r>
            <a:r>
              <a:rPr lang="en-US" dirty="0" err="1" smtClean="0"/>
              <a:t>Scala</a:t>
            </a:r>
            <a:r>
              <a:rPr lang="en-US" dirty="0" smtClean="0"/>
              <a:t>, 2/6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27</a:t>
            </a:fld>
            <a:endParaRPr lang="uk-UA" dirty="0"/>
          </a:p>
        </p:txBody>
      </p:sp>
      <p:sp>
        <p:nvSpPr>
          <p:cNvPr id="4" name="TextBox 3"/>
          <p:cNvSpPr txBox="1"/>
          <p:nvPr/>
        </p:nvSpPr>
        <p:spPr>
          <a:xfrm>
            <a:off x="224442" y="594154"/>
            <a:ext cx="8462357" cy="4278094"/>
          </a:xfrm>
          <a:prstGeom prst="rect">
            <a:avLst/>
          </a:prstGeom>
          <a:noFill/>
        </p:spPr>
        <p:txBody>
          <a:bodyPr wrap="square" rtlCol="0">
            <a:spAutoFit/>
          </a:bodyPr>
          <a:lstStyle/>
          <a:p>
            <a:r>
              <a:rPr lang="en-US" sz="1600" dirty="0" smtClean="0">
                <a:latin typeface="Courier New" pitchFamily="49" charset="0"/>
                <a:cs typeface="Courier New" pitchFamily="49" charset="0"/>
              </a:rPr>
              <a:t>object </a:t>
            </a:r>
            <a:r>
              <a:rPr lang="en-US" sz="1600" dirty="0">
                <a:latin typeface="Courier New" pitchFamily="49" charset="0"/>
                <a:cs typeface="Courier New" pitchFamily="49" charset="0"/>
              </a:rPr>
              <a:t>App {</a:t>
            </a:r>
          </a:p>
          <a:p>
            <a:endParaRPr lang="en-US" sz="1600" dirty="0">
              <a:latin typeface="Courier New" pitchFamily="49" charset="0"/>
              <a:cs typeface="Courier New" pitchFamily="49" charset="0"/>
            </a:endParaRP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def</a:t>
            </a:r>
            <a:r>
              <a:rPr lang="en-US" sz="1600" dirty="0">
                <a:latin typeface="Courier New" pitchFamily="49" charset="0"/>
                <a:cs typeface="Courier New" pitchFamily="49" charset="0"/>
              </a:rPr>
              <a:t> main(</a:t>
            </a:r>
            <a:r>
              <a:rPr lang="en-US" sz="1600" dirty="0" err="1">
                <a:latin typeface="Courier New" pitchFamily="49" charset="0"/>
                <a:cs typeface="Courier New" pitchFamily="49" charset="0"/>
              </a:rPr>
              <a:t>args</a:t>
            </a:r>
            <a:r>
              <a:rPr lang="en-US" sz="1600" dirty="0">
                <a:latin typeface="Courier New" pitchFamily="49" charset="0"/>
                <a:cs typeface="Courier New" pitchFamily="49" charset="0"/>
              </a:rPr>
              <a:t>: Array[String]) {</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val</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sc</a:t>
            </a:r>
            <a:r>
              <a:rPr lang="en-US" sz="1600" dirty="0">
                <a:latin typeface="Courier New" pitchFamily="49" charset="0"/>
                <a:cs typeface="Courier New" pitchFamily="49" charset="0"/>
              </a:rPr>
              <a:t> = new </a:t>
            </a:r>
            <a:r>
              <a:rPr lang="en-US" sz="1600" dirty="0" err="1">
                <a:latin typeface="Courier New" pitchFamily="49" charset="0"/>
                <a:cs typeface="Courier New" pitchFamily="49" charset="0"/>
              </a:rPr>
              <a:t>SparkContext</a:t>
            </a:r>
            <a:r>
              <a:rPr lang="en-US" sz="1600" dirty="0">
                <a:latin typeface="Courier New" pitchFamily="49" charset="0"/>
                <a:cs typeface="Courier New" pitchFamily="49" charset="0"/>
              </a:rPr>
              <a:t>(new </a:t>
            </a:r>
            <a:r>
              <a:rPr lang="en-US" sz="1600" dirty="0" err="1">
                <a:latin typeface="Courier New" pitchFamily="49" charset="0"/>
                <a:cs typeface="Courier New" pitchFamily="49" charset="0"/>
              </a:rPr>
              <a:t>SparkConf</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setAppName</a:t>
            </a:r>
            <a:r>
              <a:rPr lang="en-US" sz="1600" dirty="0">
                <a:latin typeface="Courier New" pitchFamily="49" charset="0"/>
                <a:cs typeface="Courier New" pitchFamily="49" charset="0"/>
              </a:rPr>
              <a:t>("My App"))</a:t>
            </a:r>
          </a:p>
          <a:p>
            <a:r>
              <a:rPr lang="en-US" sz="1600" dirty="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val</a:t>
            </a:r>
            <a:r>
              <a:rPr lang="en-US" sz="1600" dirty="0">
                <a:latin typeface="Courier New" pitchFamily="49" charset="0"/>
                <a:cs typeface="Courier New" pitchFamily="49" charset="0"/>
              </a:rPr>
              <a:t> data = </a:t>
            </a:r>
            <a:r>
              <a:rPr lang="en-US" sz="1600" dirty="0" err="1">
                <a:latin typeface="Courier New" pitchFamily="49" charset="0"/>
                <a:cs typeface="Courier New" pitchFamily="49" charset="0"/>
              </a:rPr>
              <a:t>sc.textFile</a:t>
            </a:r>
            <a:r>
              <a:rPr lang="en-US" sz="1600" dirty="0">
                <a:latin typeface="Courier New" pitchFamily="49" charset="0"/>
                <a:cs typeface="Courier New" pitchFamily="49" charset="0"/>
              </a:rPr>
              <a:t>("file:///opt/dse_ml/10_grocery.csv")</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val</a:t>
            </a:r>
            <a:r>
              <a:rPr lang="en-US" sz="1600" dirty="0">
                <a:latin typeface="Courier New" pitchFamily="49" charset="0"/>
                <a:cs typeface="Courier New" pitchFamily="49" charset="0"/>
              </a:rPr>
              <a:t> </a:t>
            </a:r>
            <a:r>
              <a:rPr lang="en-US" sz="1600" dirty="0">
                <a:solidFill>
                  <a:srgbClr val="7030A0"/>
                </a:solidFill>
                <a:latin typeface="Courier New" pitchFamily="49" charset="0"/>
                <a:cs typeface="Courier New" pitchFamily="49" charset="0"/>
              </a:rPr>
              <a:t>transactions</a:t>
            </a:r>
            <a:r>
              <a:rPr lang="en-US" sz="1600" dirty="0">
                <a:latin typeface="Courier New" pitchFamily="49" charset="0"/>
                <a:cs typeface="Courier New" pitchFamily="49" charset="0"/>
              </a:rPr>
              <a:t>: RDD[Array[String]] = data.</a:t>
            </a:r>
          </a:p>
          <a:p>
            <a:r>
              <a:rPr lang="en-US" sz="1600" dirty="0">
                <a:latin typeface="Courier New" pitchFamily="49" charset="0"/>
                <a:cs typeface="Courier New" pitchFamily="49" charset="0"/>
              </a:rPr>
              <a:t>         map(s =&gt; </a:t>
            </a:r>
            <a:r>
              <a:rPr lang="en-US" sz="1600" dirty="0" err="1">
                <a:latin typeface="Courier New" pitchFamily="49" charset="0"/>
                <a:cs typeface="Courier New" pitchFamily="49" charset="0"/>
              </a:rPr>
              <a:t>s.trim.split</a:t>
            </a:r>
            <a:r>
              <a:rPr lang="en-US" sz="1600" dirty="0" smtClean="0">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smtClean="0">
                <a:solidFill>
                  <a:srgbClr val="C00000"/>
                </a:solidFill>
                <a:latin typeface="Courier New" pitchFamily="49" charset="0"/>
                <a:cs typeface="Courier New" pitchFamily="49" charset="0"/>
              </a:rPr>
              <a:t>// Sample data lines from CSV</a:t>
            </a:r>
          </a:p>
          <a:p>
            <a:r>
              <a:rPr lang="en-US" sz="1600" dirty="0">
                <a:solidFill>
                  <a:srgbClr val="C00000"/>
                </a:solidFill>
                <a:latin typeface="Courier New" pitchFamily="49" charset="0"/>
                <a:cs typeface="Courier New" pitchFamily="49" charset="0"/>
              </a:rPr>
              <a:t>// </a:t>
            </a:r>
            <a:r>
              <a:rPr lang="en-US" sz="1600" dirty="0" smtClean="0">
                <a:solidFill>
                  <a:srgbClr val="C00000"/>
                </a:solidFill>
                <a:latin typeface="Courier New" pitchFamily="49" charset="0"/>
                <a:cs typeface="Courier New" pitchFamily="49" charset="0"/>
              </a:rPr>
              <a:t>   citrus </a:t>
            </a:r>
            <a:r>
              <a:rPr lang="en-US" sz="1600" dirty="0" err="1">
                <a:solidFill>
                  <a:srgbClr val="C00000"/>
                </a:solidFill>
                <a:latin typeface="Courier New" pitchFamily="49" charset="0"/>
                <a:cs typeface="Courier New" pitchFamily="49" charset="0"/>
              </a:rPr>
              <a:t>fruit,semi</a:t>
            </a:r>
            <a:r>
              <a:rPr lang="en-US" sz="1600" dirty="0">
                <a:solidFill>
                  <a:srgbClr val="C00000"/>
                </a:solidFill>
                <a:latin typeface="Courier New" pitchFamily="49" charset="0"/>
                <a:cs typeface="Courier New" pitchFamily="49" charset="0"/>
              </a:rPr>
              <a:t>-finished </a:t>
            </a:r>
            <a:r>
              <a:rPr lang="en-US" sz="1600" dirty="0" err="1">
                <a:solidFill>
                  <a:srgbClr val="C00000"/>
                </a:solidFill>
                <a:latin typeface="Courier New" pitchFamily="49" charset="0"/>
                <a:cs typeface="Courier New" pitchFamily="49" charset="0"/>
              </a:rPr>
              <a:t>bread,margarine,ready</a:t>
            </a:r>
            <a:r>
              <a:rPr lang="en-US" sz="1600" dirty="0">
                <a:solidFill>
                  <a:srgbClr val="C00000"/>
                </a:solidFill>
                <a:latin typeface="Courier New" pitchFamily="49" charset="0"/>
                <a:cs typeface="Courier New" pitchFamily="49" charset="0"/>
              </a:rPr>
              <a:t> </a:t>
            </a:r>
            <a:r>
              <a:rPr lang="en-US" sz="1600" dirty="0" smtClean="0">
                <a:solidFill>
                  <a:srgbClr val="C00000"/>
                </a:solidFill>
                <a:latin typeface="Courier New" pitchFamily="49" charset="0"/>
                <a:cs typeface="Courier New" pitchFamily="49" charset="0"/>
              </a:rPr>
              <a:t>soups </a:t>
            </a:r>
          </a:p>
          <a:p>
            <a:r>
              <a:rPr lang="en-US" sz="1600" dirty="0" smtClean="0">
                <a:solidFill>
                  <a:srgbClr val="C00000"/>
                </a:solidFill>
                <a:latin typeface="Courier New" pitchFamily="49" charset="0"/>
                <a:cs typeface="Courier New" pitchFamily="49" charset="0"/>
              </a:rPr>
              <a:t>//    tropical </a:t>
            </a:r>
            <a:r>
              <a:rPr lang="en-US" sz="1600" dirty="0" err="1">
                <a:solidFill>
                  <a:srgbClr val="C00000"/>
                </a:solidFill>
                <a:latin typeface="Courier New" pitchFamily="49" charset="0"/>
                <a:cs typeface="Courier New" pitchFamily="49" charset="0"/>
              </a:rPr>
              <a:t>fruit,yogurt,coffee</a:t>
            </a:r>
            <a:endParaRPr lang="en-US" sz="1600" dirty="0">
              <a:solidFill>
                <a:srgbClr val="C00000"/>
              </a:solidFill>
              <a:latin typeface="Courier New" pitchFamily="49" charset="0"/>
              <a:cs typeface="Courier New" pitchFamily="49" charset="0"/>
            </a:endParaRPr>
          </a:p>
          <a:p>
            <a:endParaRPr lang="en-US" sz="1600" dirty="0">
              <a:latin typeface="Courier New" pitchFamily="49" charset="0"/>
              <a:cs typeface="Courier New" pitchFamily="49"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894" y="958998"/>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420115" y="1311049"/>
            <a:ext cx="1229824" cy="307777"/>
          </a:xfrm>
          <a:prstGeom prst="rect">
            <a:avLst/>
          </a:prstGeom>
          <a:noFill/>
        </p:spPr>
        <p:txBody>
          <a:bodyPr wrap="none" rtlCol="0">
            <a:spAutoFit/>
          </a:bodyPr>
          <a:lstStyle/>
          <a:p>
            <a:r>
              <a:rPr lang="en-US" dirty="0" smtClean="0"/>
              <a:t>Any ML yet ?</a:t>
            </a:r>
          </a:p>
        </p:txBody>
      </p:sp>
    </p:spTree>
    <p:extLst>
      <p:ext uri="{BB962C8B-B14F-4D97-AF65-F5344CB8AC3E}">
        <p14:creationId xmlns:p14="http://schemas.microsoft.com/office/powerpoint/2010/main" val="98595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 y="789206"/>
            <a:ext cx="8462357" cy="4031873"/>
          </a:xfrm>
          <a:prstGeom prst="rect">
            <a:avLst/>
          </a:prstGeom>
          <a:noFill/>
        </p:spPr>
        <p:txBody>
          <a:bodyPr wrap="square" rtlCol="0">
            <a:spAutoFit/>
          </a:bodyPr>
          <a:lstStyle/>
          <a:p>
            <a:r>
              <a:rPr lang="en-US" sz="1600" dirty="0" smtClean="0">
                <a:latin typeface="Courier New" pitchFamily="49" charset="0"/>
                <a:cs typeface="Courier New" pitchFamily="49" charset="0"/>
              </a:rPr>
              <a:t>      </a:t>
            </a:r>
            <a:r>
              <a:rPr lang="en-US" sz="1600" dirty="0" err="1">
                <a:solidFill>
                  <a:srgbClr val="00B0F0"/>
                </a:solidFill>
                <a:latin typeface="Courier New" pitchFamily="49" charset="0"/>
                <a:cs typeface="Courier New" pitchFamily="49" charset="0"/>
              </a:rPr>
              <a:t>val</a:t>
            </a:r>
            <a:r>
              <a:rPr lang="en-US" sz="1600" dirty="0">
                <a:solidFill>
                  <a:srgbClr val="00B0F0"/>
                </a:solidFill>
                <a:latin typeface="Courier New" pitchFamily="49" charset="0"/>
                <a:cs typeface="Courier New" pitchFamily="49" charset="0"/>
              </a:rPr>
              <a:t> </a:t>
            </a:r>
            <a:r>
              <a:rPr lang="en-US" sz="1600" dirty="0" err="1">
                <a:solidFill>
                  <a:srgbClr val="00B0F0"/>
                </a:solidFill>
                <a:latin typeface="Courier New" pitchFamily="49" charset="0"/>
                <a:cs typeface="Courier New" pitchFamily="49" charset="0"/>
              </a:rPr>
              <a:t>fpg</a:t>
            </a:r>
            <a:r>
              <a:rPr lang="en-US" sz="1600" dirty="0">
                <a:solidFill>
                  <a:srgbClr val="00B0F0"/>
                </a:solidFill>
                <a:latin typeface="Courier New" pitchFamily="49" charset="0"/>
                <a:cs typeface="Courier New" pitchFamily="49" charset="0"/>
              </a:rPr>
              <a:t> = new </a:t>
            </a:r>
            <a:r>
              <a:rPr lang="en-US" sz="1600" dirty="0" err="1">
                <a:solidFill>
                  <a:srgbClr val="C00000"/>
                </a:solidFill>
                <a:latin typeface="Courier New" pitchFamily="49" charset="0"/>
                <a:cs typeface="Courier New" pitchFamily="49" charset="0"/>
              </a:rPr>
              <a:t>FPGrowth</a:t>
            </a:r>
            <a:r>
              <a:rPr lang="en-US" sz="1600" dirty="0">
                <a:solidFill>
                  <a:srgbClr val="C00000"/>
                </a:solidFill>
                <a:latin typeface="Courier New" pitchFamily="49" charset="0"/>
                <a:cs typeface="Courier New" pitchFamily="49" charset="0"/>
              </a:rPr>
              <a:t>()</a:t>
            </a:r>
            <a:r>
              <a:rPr lang="en-US" sz="1600" dirty="0">
                <a:solidFill>
                  <a:srgbClr val="00B0F0"/>
                </a:solidFill>
                <a:latin typeface="Courier New" pitchFamily="49" charset="0"/>
                <a:cs typeface="Courier New" pitchFamily="49" charset="0"/>
              </a:rPr>
              <a:t>.</a:t>
            </a:r>
            <a:r>
              <a:rPr lang="en-US" sz="1600" dirty="0" err="1">
                <a:solidFill>
                  <a:srgbClr val="00B0F0"/>
                </a:solidFill>
                <a:latin typeface="Courier New" pitchFamily="49" charset="0"/>
                <a:cs typeface="Courier New" pitchFamily="49" charset="0"/>
              </a:rPr>
              <a:t>setMinSupport</a:t>
            </a:r>
            <a:r>
              <a:rPr lang="en-US" sz="1600" dirty="0">
                <a:solidFill>
                  <a:srgbClr val="00B0F0"/>
                </a:solidFill>
                <a:latin typeface="Courier New" pitchFamily="49" charset="0"/>
                <a:cs typeface="Courier New" pitchFamily="49" charset="0"/>
              </a:rPr>
              <a:t>(0.01).</a:t>
            </a:r>
          </a:p>
          <a:p>
            <a:r>
              <a:rPr lang="en-US" sz="1600" dirty="0">
                <a:solidFill>
                  <a:srgbClr val="00B0F0"/>
                </a:solidFill>
                <a:latin typeface="Courier New" pitchFamily="49" charset="0"/>
                <a:cs typeface="Courier New" pitchFamily="49" charset="0"/>
              </a:rPr>
              <a:t>         </a:t>
            </a:r>
            <a:r>
              <a:rPr lang="en-US" sz="1600" dirty="0" err="1">
                <a:solidFill>
                  <a:srgbClr val="00B0F0"/>
                </a:solidFill>
                <a:latin typeface="Courier New" pitchFamily="49" charset="0"/>
                <a:cs typeface="Courier New" pitchFamily="49" charset="0"/>
              </a:rPr>
              <a:t>setNumPartitions</a:t>
            </a:r>
            <a:r>
              <a:rPr lang="en-US" sz="1600" dirty="0">
                <a:solidFill>
                  <a:srgbClr val="00B0F0"/>
                </a:solidFill>
                <a:latin typeface="Courier New" pitchFamily="49" charset="0"/>
                <a:cs typeface="Courier New" pitchFamily="49" charset="0"/>
              </a:rPr>
              <a:t>(1)</a:t>
            </a:r>
          </a:p>
          <a:p>
            <a:endParaRPr lang="en-US" sz="1600" dirty="0">
              <a:solidFill>
                <a:srgbClr val="00B0F0"/>
              </a:solidFill>
              <a:latin typeface="Courier New" pitchFamily="49" charset="0"/>
              <a:cs typeface="Courier New" pitchFamily="49" charset="0"/>
            </a:endParaRPr>
          </a:p>
          <a:p>
            <a:r>
              <a:rPr lang="en-US" sz="1600" dirty="0">
                <a:solidFill>
                  <a:srgbClr val="00B0F0"/>
                </a:solidFill>
                <a:latin typeface="Courier New" pitchFamily="49" charset="0"/>
                <a:cs typeface="Courier New" pitchFamily="49" charset="0"/>
              </a:rPr>
              <a:t>      </a:t>
            </a:r>
            <a:r>
              <a:rPr lang="en-US" sz="1600" dirty="0" err="1">
                <a:solidFill>
                  <a:srgbClr val="00B0F0"/>
                </a:solidFill>
                <a:latin typeface="Courier New" pitchFamily="49" charset="0"/>
                <a:cs typeface="Courier New" pitchFamily="49" charset="0"/>
              </a:rPr>
              <a:t>val</a:t>
            </a:r>
            <a:r>
              <a:rPr lang="en-US" sz="1600" dirty="0">
                <a:solidFill>
                  <a:srgbClr val="00B0F0"/>
                </a:solidFill>
                <a:latin typeface="Courier New" pitchFamily="49" charset="0"/>
                <a:cs typeface="Courier New" pitchFamily="49" charset="0"/>
              </a:rPr>
              <a:t> model = </a:t>
            </a:r>
            <a:r>
              <a:rPr lang="en-US" sz="1600" dirty="0" err="1">
                <a:solidFill>
                  <a:srgbClr val="00B0F0"/>
                </a:solidFill>
                <a:latin typeface="Courier New" pitchFamily="49" charset="0"/>
                <a:cs typeface="Courier New" pitchFamily="49" charset="0"/>
              </a:rPr>
              <a:t>fpg.</a:t>
            </a:r>
            <a:r>
              <a:rPr lang="en-US" sz="1600" dirty="0" err="1">
                <a:solidFill>
                  <a:srgbClr val="C00000"/>
                </a:solidFill>
                <a:latin typeface="Courier New" pitchFamily="49" charset="0"/>
                <a:cs typeface="Courier New" pitchFamily="49" charset="0"/>
              </a:rPr>
              <a:t>run</a:t>
            </a:r>
            <a:r>
              <a:rPr lang="en-US" sz="1600" dirty="0">
                <a:solidFill>
                  <a:srgbClr val="00B0F0"/>
                </a:solidFill>
                <a:latin typeface="Courier New" pitchFamily="49" charset="0"/>
                <a:cs typeface="Courier New" pitchFamily="49" charset="0"/>
              </a:rPr>
              <a:t>(</a:t>
            </a:r>
            <a:r>
              <a:rPr lang="en-US" sz="1600" dirty="0">
                <a:solidFill>
                  <a:srgbClr val="7030A0"/>
                </a:solidFill>
                <a:latin typeface="Courier New" pitchFamily="49" charset="0"/>
                <a:cs typeface="Courier New" pitchFamily="49" charset="0"/>
              </a:rPr>
              <a:t>transactions</a:t>
            </a:r>
            <a:r>
              <a:rPr lang="en-US" sz="1600" dirty="0">
                <a:solidFill>
                  <a:srgbClr val="00B0F0"/>
                </a:solidFill>
                <a:latin typeface="Courier New" pitchFamily="49" charset="0"/>
                <a:cs typeface="Courier New" pitchFamily="49" charset="0"/>
              </a:rPr>
              <a:t>)</a:t>
            </a:r>
          </a:p>
          <a:p>
            <a:r>
              <a:rPr lang="en-US" sz="1600" dirty="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model.</a:t>
            </a:r>
            <a:r>
              <a:rPr lang="en-US" sz="1600" dirty="0" err="1">
                <a:solidFill>
                  <a:srgbClr val="FFC000"/>
                </a:solidFill>
                <a:latin typeface="Courier New" pitchFamily="49" charset="0"/>
                <a:cs typeface="Courier New" pitchFamily="49" charset="0"/>
              </a:rPr>
              <a:t>freqItemsets</a:t>
            </a:r>
            <a:r>
              <a:rPr lang="en-US" sz="1600" dirty="0" err="1">
                <a:latin typeface="Courier New" pitchFamily="49" charset="0"/>
                <a:cs typeface="Courier New" pitchFamily="49" charset="0"/>
              </a:rPr>
              <a:t>.collect</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foreach</a:t>
            </a: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itemset</a:t>
            </a:r>
            <a:r>
              <a:rPr lang="en-US" sz="1600" dirty="0">
                <a:latin typeface="Courier New" pitchFamily="49" charset="0"/>
                <a:cs typeface="Courier New" pitchFamily="49" charset="0"/>
              </a:rPr>
              <a:t> =&gt;</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println</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itemset.</a:t>
            </a:r>
            <a:r>
              <a:rPr lang="en-US" sz="1600" dirty="0" err="1">
                <a:solidFill>
                  <a:srgbClr val="7030A0"/>
                </a:solidFill>
                <a:latin typeface="Courier New" pitchFamily="49" charset="0"/>
                <a:cs typeface="Courier New" pitchFamily="49" charset="0"/>
              </a:rPr>
              <a:t>items</a:t>
            </a:r>
            <a:r>
              <a:rPr lang="en-US" sz="1600" dirty="0" err="1">
                <a:latin typeface="Courier New" pitchFamily="49" charset="0"/>
                <a:cs typeface="Courier New" pitchFamily="49" charset="0"/>
              </a:rPr>
              <a:t>.mkString</a:t>
            </a:r>
            <a:r>
              <a:rPr lang="en-US" sz="1600" dirty="0">
                <a:latin typeface="Courier New" pitchFamily="49" charset="0"/>
                <a:cs typeface="Courier New" pitchFamily="49" charset="0"/>
              </a:rPr>
              <a:t>("[", ",", "]") +</a:t>
            </a:r>
          </a:p>
          <a:p>
            <a:r>
              <a:rPr lang="en-US" sz="1600" dirty="0">
                <a:latin typeface="Courier New" pitchFamily="49" charset="0"/>
                <a:cs typeface="Courier New" pitchFamily="49" charset="0"/>
              </a:rPr>
              <a:t>           ", " + </a:t>
            </a:r>
            <a:r>
              <a:rPr lang="en-US" sz="1600" dirty="0" err="1">
                <a:solidFill>
                  <a:srgbClr val="7030A0"/>
                </a:solidFill>
                <a:latin typeface="Courier New" pitchFamily="49" charset="0"/>
                <a:cs typeface="Courier New" pitchFamily="49" charset="0"/>
              </a:rPr>
              <a:t>itemset</a:t>
            </a:r>
            <a:r>
              <a:rPr lang="en-US" sz="1600" dirty="0" err="1">
                <a:latin typeface="Courier New" pitchFamily="49" charset="0"/>
                <a:cs typeface="Courier New" pitchFamily="49" charset="0"/>
              </a:rPr>
              <a:t>.freq</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p>
          <a:p>
            <a:r>
              <a:rPr lang="en-US" sz="1600" dirty="0">
                <a:latin typeface="Courier New" pitchFamily="49" charset="0"/>
                <a:cs typeface="Courier New" pitchFamily="49" charset="0"/>
              </a:rPr>
              <a:t>      </a:t>
            </a:r>
          </a:p>
          <a:p>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canned vegetables}: 106</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a:t>
            </a:r>
            <a:r>
              <a:rPr lang="en-US" sz="1600" dirty="0">
                <a:latin typeface="Courier New" pitchFamily="49" charset="0"/>
                <a:cs typeface="Courier New" pitchFamily="49" charset="0"/>
              </a:rPr>
              <a:t>pork}: </a:t>
            </a:r>
            <a:r>
              <a:rPr lang="en-US" sz="1600" dirty="0" smtClean="0">
                <a:latin typeface="Courier New" pitchFamily="49" charset="0"/>
                <a:cs typeface="Courier New" pitchFamily="49" charset="0"/>
              </a:rPr>
              <a:t>567</a:t>
            </a: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a:p>
            <a:r>
              <a:rPr lang="en-US" sz="1600" dirty="0" smtClean="0">
                <a:latin typeface="Courier New" pitchFamily="49" charset="0"/>
                <a:cs typeface="Courier New" pitchFamily="49" charset="0"/>
              </a:rPr>
              <a:t>//  99   </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curd,yogurt,whole</a:t>
            </a:r>
            <a:r>
              <a:rPr lang="en-US" sz="1600" dirty="0">
                <a:latin typeface="Courier New" pitchFamily="49" charset="0"/>
                <a:cs typeface="Courier New" pitchFamily="49" charset="0"/>
              </a:rPr>
              <a:t> milk}</a:t>
            </a:r>
          </a:p>
          <a:p>
            <a:r>
              <a:rPr lang="en-US" sz="1600" dirty="0" smtClean="0">
                <a:latin typeface="Courier New" pitchFamily="49" charset="0"/>
                <a:cs typeface="Courier New" pitchFamily="49" charset="0"/>
              </a:rPr>
              <a:t>//  2513   </a:t>
            </a:r>
            <a:r>
              <a:rPr lang="en-US" sz="1600" dirty="0">
                <a:latin typeface="Courier New" pitchFamily="49" charset="0"/>
                <a:cs typeface="Courier New" pitchFamily="49" charset="0"/>
              </a:rPr>
              <a:t>{whole milk}</a:t>
            </a:r>
          </a:p>
          <a:p>
            <a:r>
              <a:rPr lang="en-US" sz="1600" dirty="0">
                <a:latin typeface="Courier New" pitchFamily="49" charset="0"/>
                <a:cs typeface="Courier New" pitchFamily="49" charset="0"/>
              </a:rPr>
              <a:t>//  class </a:t>
            </a:r>
            <a:r>
              <a:rPr lang="en-US" sz="1600" dirty="0" err="1" smtClean="0">
                <a:latin typeface="Courier New" pitchFamily="49" charset="0"/>
                <a:cs typeface="Courier New" pitchFamily="49" charset="0"/>
              </a:rPr>
              <a:t>org.apache.spark.mllib.fpm.FPGrowth$FreqItemset</a:t>
            </a:r>
            <a:r>
              <a:rPr lang="en-US" sz="1600" dirty="0">
                <a:latin typeface="Courier New" pitchFamily="49" charset="0"/>
                <a:cs typeface="Courier New" pitchFamily="49" charset="0"/>
              </a:rPr>
              <a:t>;</a:t>
            </a:r>
          </a:p>
        </p:txBody>
      </p:sp>
      <p:sp>
        <p:nvSpPr>
          <p:cNvPr id="2" name="Title 1"/>
          <p:cNvSpPr>
            <a:spLocks noGrp="1"/>
          </p:cNvSpPr>
          <p:nvPr>
            <p:ph type="title"/>
          </p:nvPr>
        </p:nvSpPr>
        <p:spPr>
          <a:xfrm>
            <a:off x="5486401" y="251841"/>
            <a:ext cx="3426976" cy="548048"/>
          </a:xfrm>
        </p:spPr>
        <p:txBody>
          <a:bodyPr/>
          <a:lstStyle/>
          <a:p>
            <a:r>
              <a:rPr lang="en-US" dirty="0" err="1"/>
              <a:t>Apriori</a:t>
            </a:r>
            <a:r>
              <a:rPr lang="en-US" dirty="0"/>
              <a:t>: In </a:t>
            </a:r>
            <a:r>
              <a:rPr lang="en-US" dirty="0" err="1" smtClean="0"/>
              <a:t>Scala</a:t>
            </a:r>
            <a:r>
              <a:rPr lang="en-US" dirty="0" smtClean="0"/>
              <a:t>, 3/6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28</a:t>
            </a:fld>
            <a:endParaRPr lang="uk-UA"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625" y="1014939"/>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65772" y="2001985"/>
            <a:ext cx="1505400" cy="523220"/>
          </a:xfrm>
          <a:prstGeom prst="rect">
            <a:avLst/>
          </a:prstGeom>
          <a:noFill/>
        </p:spPr>
        <p:txBody>
          <a:bodyPr wrap="square" rtlCol="0">
            <a:spAutoFit/>
          </a:bodyPr>
          <a:lstStyle/>
          <a:p>
            <a:r>
              <a:rPr lang="en-US" dirty="0" smtClean="0">
                <a:solidFill>
                  <a:srgbClr val="C00000"/>
                </a:solidFill>
              </a:rPr>
              <a:t>Python was train() ?</a:t>
            </a:r>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9859">
            <a:off x="5012251" y="3826292"/>
            <a:ext cx="395308" cy="84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54184" y="3278393"/>
            <a:ext cx="1840568" cy="338554"/>
          </a:xfrm>
          <a:prstGeom prst="rect">
            <a:avLst/>
          </a:prstGeom>
          <a:noFill/>
        </p:spPr>
        <p:txBody>
          <a:bodyPr wrap="none" rtlCol="0">
            <a:spAutoFit/>
          </a:bodyPr>
          <a:lstStyle/>
          <a:p>
            <a:r>
              <a:rPr lang="en-US" sz="1600" dirty="0" smtClean="0">
                <a:solidFill>
                  <a:srgbClr val="FFC72C"/>
                </a:solidFill>
              </a:rPr>
              <a:t>Data from </a:t>
            </a:r>
            <a:r>
              <a:rPr lang="en-US" sz="1600" dirty="0" err="1" smtClean="0">
                <a:solidFill>
                  <a:srgbClr val="FFC72C"/>
                </a:solidFill>
              </a:rPr>
              <a:t>println</a:t>
            </a:r>
            <a:r>
              <a:rPr lang="en-US" sz="1600" dirty="0" smtClean="0">
                <a:solidFill>
                  <a:srgbClr val="FFC72C"/>
                </a:solidFill>
              </a:rPr>
              <a:t>()</a:t>
            </a: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039859">
            <a:off x="5154018" y="3074926"/>
            <a:ext cx="395308" cy="84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954184" y="4077503"/>
            <a:ext cx="1949573" cy="338554"/>
          </a:xfrm>
          <a:prstGeom prst="rect">
            <a:avLst/>
          </a:prstGeom>
          <a:noFill/>
        </p:spPr>
        <p:txBody>
          <a:bodyPr wrap="none" rtlCol="0">
            <a:spAutoFit/>
          </a:bodyPr>
          <a:lstStyle/>
          <a:p>
            <a:r>
              <a:rPr lang="en-US" sz="1600" dirty="0" smtClean="0">
                <a:solidFill>
                  <a:srgbClr val="FFC72C"/>
                </a:solidFill>
              </a:rPr>
              <a:t>The actual high/low</a:t>
            </a:r>
          </a:p>
        </p:txBody>
      </p:sp>
    </p:spTree>
    <p:extLst>
      <p:ext uri="{BB962C8B-B14F-4D97-AF65-F5344CB8AC3E}">
        <p14:creationId xmlns:p14="http://schemas.microsoft.com/office/powerpoint/2010/main" val="28426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2" y="1103951"/>
            <a:ext cx="8462357" cy="2554545"/>
          </a:xfrm>
          <a:prstGeom prst="rect">
            <a:avLst/>
          </a:prstGeom>
          <a:noFill/>
        </p:spPr>
        <p:txBody>
          <a:bodyPr wrap="square" rtlCol="0">
            <a:spAutoFit/>
          </a:bodyPr>
          <a:lstStyle/>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val</a:t>
            </a:r>
            <a:r>
              <a:rPr lang="en-US" sz="1600" dirty="0" smtClean="0">
                <a:latin typeface="Courier New" pitchFamily="49" charset="0"/>
                <a:cs typeface="Courier New" pitchFamily="49" charset="0"/>
              </a:rPr>
              <a:t> </a:t>
            </a:r>
            <a:r>
              <a:rPr lang="en-US" sz="1600" dirty="0" err="1">
                <a:latin typeface="Courier New" pitchFamily="49" charset="0"/>
                <a:cs typeface="Courier New" pitchFamily="49" charset="0"/>
              </a:rPr>
              <a:t>minConfidence</a:t>
            </a:r>
            <a:r>
              <a:rPr lang="en-US" sz="1600" dirty="0">
                <a:latin typeface="Courier New" pitchFamily="49" charset="0"/>
                <a:cs typeface="Courier New" pitchFamily="49" charset="0"/>
              </a:rPr>
              <a:t> = 0.8</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model.</a:t>
            </a:r>
            <a:r>
              <a:rPr lang="en-US" sz="1600" dirty="0" err="1">
                <a:solidFill>
                  <a:srgbClr val="C00000"/>
                </a:solidFill>
                <a:latin typeface="Courier New" pitchFamily="49" charset="0"/>
                <a:cs typeface="Courier New" pitchFamily="49" charset="0"/>
              </a:rPr>
              <a:t>generateAssociationRules</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minConfidence</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collect</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foreach</a:t>
            </a:r>
            <a:r>
              <a:rPr lang="en-US" sz="1600" dirty="0">
                <a:latin typeface="Courier New" pitchFamily="49" charset="0"/>
                <a:cs typeface="Courier New" pitchFamily="49" charset="0"/>
              </a:rPr>
              <a:t> { rule =&gt;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println</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rule.</a:t>
            </a:r>
            <a:r>
              <a:rPr lang="en-US" sz="1600" dirty="0" err="1" smtClean="0">
                <a:solidFill>
                  <a:srgbClr val="7030A0"/>
                </a:solidFill>
                <a:latin typeface="Courier New" pitchFamily="49" charset="0"/>
                <a:cs typeface="Courier New" pitchFamily="49" charset="0"/>
              </a:rPr>
              <a:t>antecedent</a:t>
            </a:r>
            <a:r>
              <a:rPr lang="en-US" sz="1600" dirty="0" err="1" smtClean="0">
                <a:latin typeface="Courier New" pitchFamily="49" charset="0"/>
                <a:cs typeface="Courier New" pitchFamily="49" charset="0"/>
              </a:rPr>
              <a:t>.mkString</a:t>
            </a:r>
            <a:r>
              <a:rPr lang="en-US" sz="1600" dirty="0">
                <a:latin typeface="Courier New" pitchFamily="49" charset="0"/>
                <a:cs typeface="Courier New" pitchFamily="49" charset="0"/>
              </a:rPr>
              <a:t>("[", ",",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 " =&gt; " + </a:t>
            </a:r>
            <a:r>
              <a:rPr lang="en-US" sz="1600" dirty="0" err="1">
                <a:latin typeface="Courier New" pitchFamily="49" charset="0"/>
                <a:cs typeface="Courier New" pitchFamily="49" charset="0"/>
              </a:rPr>
              <a:t>rule.</a:t>
            </a:r>
            <a:r>
              <a:rPr lang="en-US" sz="1600" dirty="0" err="1">
                <a:solidFill>
                  <a:srgbClr val="7030A0"/>
                </a:solidFill>
                <a:latin typeface="Courier New" pitchFamily="49" charset="0"/>
                <a:cs typeface="Courier New" pitchFamily="49" charset="0"/>
              </a:rPr>
              <a:t>consequent</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mkString</a:t>
            </a:r>
            <a:r>
              <a:rPr lang="en-US" sz="1600" dirty="0">
                <a:latin typeface="Courier New" pitchFamily="49" charset="0"/>
                <a:cs typeface="Courier New" pitchFamily="49" charset="0"/>
              </a:rPr>
              <a:t>("[", ",",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 ", " + </a:t>
            </a:r>
            <a:r>
              <a:rPr lang="en-US" sz="1600" dirty="0" err="1" smtClean="0">
                <a:latin typeface="Courier New" pitchFamily="49" charset="0"/>
                <a:cs typeface="Courier New" pitchFamily="49" charset="0"/>
              </a:rPr>
              <a:t>rule.</a:t>
            </a:r>
            <a:r>
              <a:rPr lang="en-US" sz="1600" dirty="0" err="1" smtClean="0">
                <a:solidFill>
                  <a:srgbClr val="7030A0"/>
                </a:solidFill>
                <a:latin typeface="Courier New" pitchFamily="49" charset="0"/>
                <a:cs typeface="Courier New" pitchFamily="49" charset="0"/>
              </a:rPr>
              <a:t>confidence</a:t>
            </a:r>
            <a:endParaRPr lang="en-US" sz="1600" dirty="0" smtClean="0">
              <a:solidFill>
                <a:srgbClr val="7030A0"/>
              </a:solidFill>
              <a:latin typeface="Courier New" pitchFamily="49" charset="0"/>
              <a:cs typeface="Courier New" pitchFamily="49" charset="0"/>
            </a:endParaRPr>
          </a:p>
          <a:p>
            <a:r>
              <a:rPr lang="en-US" sz="1600" dirty="0">
                <a:solidFill>
                  <a:srgbClr val="7030A0"/>
                </a:solidFill>
                <a:latin typeface="Courier New" pitchFamily="49" charset="0"/>
                <a:cs typeface="Courier New" pitchFamily="49" charset="0"/>
              </a:rPr>
              <a:t> </a:t>
            </a:r>
            <a:r>
              <a:rPr lang="en-US" sz="1600" dirty="0" smtClean="0">
                <a:solidFill>
                  <a:srgbClr val="7030A0"/>
                </a:solidFill>
                <a:latin typeface="Courier New" pitchFamily="49" charset="0"/>
                <a:cs typeface="Courier New" pitchFamily="49" charset="0"/>
              </a:rPr>
              <a:t>              </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     </a:t>
            </a:r>
            <a:endParaRPr lang="en-US" sz="1600" dirty="0">
              <a:latin typeface="Courier New" pitchFamily="49" charset="0"/>
              <a:cs typeface="Courier New" pitchFamily="49" charset="0"/>
            </a:endParaRPr>
          </a:p>
        </p:txBody>
      </p:sp>
      <p:sp>
        <p:nvSpPr>
          <p:cNvPr id="2" name="Title 1"/>
          <p:cNvSpPr>
            <a:spLocks noGrp="1"/>
          </p:cNvSpPr>
          <p:nvPr>
            <p:ph type="title"/>
          </p:nvPr>
        </p:nvSpPr>
        <p:spPr>
          <a:xfrm>
            <a:off x="5308375" y="211381"/>
            <a:ext cx="3677829" cy="548048"/>
          </a:xfrm>
        </p:spPr>
        <p:txBody>
          <a:bodyPr/>
          <a:lstStyle/>
          <a:p>
            <a:r>
              <a:rPr lang="en-US" dirty="0" err="1"/>
              <a:t>Apriori</a:t>
            </a:r>
            <a:r>
              <a:rPr lang="en-US" dirty="0"/>
              <a:t>: In </a:t>
            </a:r>
            <a:r>
              <a:rPr lang="en-US" dirty="0" err="1" smtClean="0"/>
              <a:t>Scala</a:t>
            </a:r>
            <a:r>
              <a:rPr lang="en-US" dirty="0" smtClean="0"/>
              <a:t>, 4/6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29</a:t>
            </a:fld>
            <a:endParaRPr lang="uk-UA"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247" y="3483418"/>
            <a:ext cx="835221"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698512" y="3635580"/>
            <a:ext cx="2287692" cy="523220"/>
          </a:xfrm>
          <a:prstGeom prst="rect">
            <a:avLst/>
          </a:prstGeom>
          <a:noFill/>
        </p:spPr>
        <p:txBody>
          <a:bodyPr wrap="square" rtlCol="0">
            <a:spAutoFit/>
          </a:bodyPr>
          <a:lstStyle/>
          <a:p>
            <a:r>
              <a:rPr lang="en-US" dirty="0" smtClean="0">
                <a:solidFill>
                  <a:srgbClr val="C00000"/>
                </a:solidFill>
              </a:rPr>
              <a:t>Difference between this page and the next page ?</a:t>
            </a:r>
          </a:p>
        </p:txBody>
      </p:sp>
    </p:spTree>
    <p:extLst>
      <p:ext uri="{BB962C8B-B14F-4D97-AF65-F5344CB8AC3E}">
        <p14:creationId xmlns:p14="http://schemas.microsoft.com/office/powerpoint/2010/main" val="230122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9521"/>
            <a:ext cx="3832167" cy="548048"/>
          </a:xfrm>
        </p:spPr>
        <p:txBody>
          <a:bodyPr/>
          <a:lstStyle/>
          <a:p>
            <a:r>
              <a:rPr lang="en-US" dirty="0" smtClean="0"/>
              <a:t>DSE Analytics: BI versus ML</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a:t>
            </a:fld>
            <a:endParaRPr lang="uk-UA"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217" y="1937715"/>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217" y="3440044"/>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167134" y="1508445"/>
            <a:ext cx="3902357" cy="338554"/>
          </a:xfrm>
          <a:prstGeom prst="rect">
            <a:avLst/>
          </a:prstGeom>
          <a:noFill/>
        </p:spPr>
        <p:txBody>
          <a:bodyPr wrap="square" rtlCol="0">
            <a:spAutoFit/>
          </a:bodyPr>
          <a:lstStyle/>
          <a:p>
            <a:r>
              <a:rPr lang="en-US" sz="1600" b="1" dirty="0" smtClean="0">
                <a:solidFill>
                  <a:srgbClr val="0070C0"/>
                </a:solidFill>
              </a:rPr>
              <a:t>Will this customer churn ?</a:t>
            </a:r>
          </a:p>
        </p:txBody>
      </p:sp>
      <p:sp>
        <p:nvSpPr>
          <p:cNvPr id="12" name="TextBox 11"/>
          <p:cNvSpPr txBox="1"/>
          <p:nvPr/>
        </p:nvSpPr>
        <p:spPr>
          <a:xfrm>
            <a:off x="5167134" y="2551156"/>
            <a:ext cx="3902357" cy="584775"/>
          </a:xfrm>
          <a:prstGeom prst="rect">
            <a:avLst/>
          </a:prstGeom>
          <a:noFill/>
        </p:spPr>
        <p:txBody>
          <a:bodyPr wrap="square" rtlCol="0">
            <a:spAutoFit/>
          </a:bodyPr>
          <a:lstStyle/>
          <a:p>
            <a:pPr lvl="1"/>
            <a:r>
              <a:rPr lang="en-US" sz="1600" b="1" dirty="0">
                <a:solidFill>
                  <a:srgbClr val="0070C0"/>
                </a:solidFill>
              </a:rPr>
              <a:t>What is the bounce rate on </a:t>
            </a:r>
            <a:r>
              <a:rPr lang="en-US" sz="1600" b="1" dirty="0" smtClean="0">
                <a:solidFill>
                  <a:srgbClr val="0070C0"/>
                </a:solidFill>
              </a:rPr>
              <a:t>a given </a:t>
            </a:r>
            <a:r>
              <a:rPr lang="en-US" sz="1600" b="1" dirty="0">
                <a:solidFill>
                  <a:srgbClr val="0070C0"/>
                </a:solidFill>
              </a:rPr>
              <a:t>page?</a:t>
            </a:r>
          </a:p>
        </p:txBody>
      </p:sp>
      <p:sp>
        <p:nvSpPr>
          <p:cNvPr id="15" name="TextBox 14"/>
          <p:cNvSpPr txBox="1"/>
          <p:nvPr/>
        </p:nvSpPr>
        <p:spPr>
          <a:xfrm>
            <a:off x="5167134" y="3768514"/>
            <a:ext cx="2648482" cy="338554"/>
          </a:xfrm>
          <a:prstGeom prst="rect">
            <a:avLst/>
          </a:prstGeom>
          <a:noFill/>
        </p:spPr>
        <p:txBody>
          <a:bodyPr wrap="none" rtlCol="0">
            <a:spAutoFit/>
          </a:bodyPr>
          <a:lstStyle/>
          <a:p>
            <a:r>
              <a:rPr lang="en-US" sz="1600" b="1" dirty="0" smtClean="0">
                <a:solidFill>
                  <a:srgbClr val="0070C0"/>
                </a:solidFill>
              </a:rPr>
              <a:t>Online recommendations</a:t>
            </a:r>
          </a:p>
        </p:txBody>
      </p:sp>
      <p:pic>
        <p:nvPicPr>
          <p:cNvPr id="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1509851"/>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2629199"/>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3748547"/>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Curved Connector 23"/>
          <p:cNvCxnSpPr/>
          <p:nvPr/>
        </p:nvCxnSpPr>
        <p:spPr>
          <a:xfrm rot="10800000" flipV="1">
            <a:off x="3125587" y="1849822"/>
            <a:ext cx="1163780" cy="1154284"/>
          </a:xfrm>
          <a:prstGeom prst="curvedConnector3">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67134" y="287359"/>
            <a:ext cx="3831487" cy="584775"/>
          </a:xfrm>
          <a:prstGeom prst="rect">
            <a:avLst/>
          </a:prstGeom>
          <a:noFill/>
        </p:spPr>
        <p:txBody>
          <a:bodyPr wrap="square" rtlCol="0">
            <a:spAutoFit/>
          </a:bodyPr>
          <a:lstStyle/>
          <a:p>
            <a:r>
              <a:rPr lang="en-US" sz="1600" b="1" dirty="0" smtClean="0">
                <a:solidFill>
                  <a:srgbClr val="0070C0"/>
                </a:solidFill>
              </a:rPr>
              <a:t>Shelf high/low, per product, per geo, per season</a:t>
            </a:r>
          </a:p>
        </p:txBody>
      </p:sp>
      <p:pic>
        <p:nvPicPr>
          <p:cNvPr id="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39050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26" y="1731578"/>
            <a:ext cx="2261842" cy="79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74" y="2972972"/>
            <a:ext cx="1787510" cy="126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5167134" y="872134"/>
            <a:ext cx="3831487" cy="584775"/>
          </a:xfrm>
          <a:prstGeom prst="rect">
            <a:avLst/>
          </a:prstGeom>
          <a:noFill/>
        </p:spPr>
        <p:txBody>
          <a:bodyPr wrap="square" rtlCol="0">
            <a:spAutoFit/>
          </a:bodyPr>
          <a:lstStyle/>
          <a:p>
            <a:pPr lvl="1"/>
            <a:r>
              <a:rPr lang="en-US" sz="1600" b="1" dirty="0">
                <a:solidFill>
                  <a:srgbClr val="0070C0"/>
                </a:solidFill>
              </a:rPr>
              <a:t>Which paid search traffic brings the most qualified registrants</a:t>
            </a:r>
            <a:r>
              <a:rPr lang="en-US" sz="1600" b="1" dirty="0" smtClean="0">
                <a:solidFill>
                  <a:srgbClr val="0070C0"/>
                </a:solidFill>
              </a:rPr>
              <a:t>?</a:t>
            </a:r>
            <a:endParaRPr lang="en-US" sz="1600" b="1" dirty="0">
              <a:solidFill>
                <a:srgbClr val="0070C0"/>
              </a:solidFill>
            </a:endParaRPr>
          </a:p>
        </p:txBody>
      </p:sp>
      <p:pic>
        <p:nvPicPr>
          <p:cNvPr id="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950177"/>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167134" y="1966381"/>
            <a:ext cx="3831487" cy="584775"/>
          </a:xfrm>
          <a:prstGeom prst="rect">
            <a:avLst/>
          </a:prstGeom>
          <a:noFill/>
        </p:spPr>
        <p:txBody>
          <a:bodyPr wrap="square" rtlCol="0">
            <a:spAutoFit/>
          </a:bodyPr>
          <a:lstStyle/>
          <a:p>
            <a:pPr lvl="1"/>
            <a:r>
              <a:rPr lang="en-US" sz="1600" b="1" dirty="0">
                <a:solidFill>
                  <a:srgbClr val="0070C0"/>
                </a:solidFill>
              </a:rPr>
              <a:t>Which web page has the most first time visitors? </a:t>
            </a:r>
          </a:p>
        </p:txBody>
      </p:sp>
      <p:pic>
        <p:nvPicPr>
          <p:cNvPr id="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2069525"/>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5167134" y="3196792"/>
            <a:ext cx="3831487" cy="338554"/>
          </a:xfrm>
          <a:prstGeom prst="rect">
            <a:avLst/>
          </a:prstGeom>
          <a:noFill/>
        </p:spPr>
        <p:txBody>
          <a:bodyPr wrap="square" rtlCol="0">
            <a:spAutoFit/>
          </a:bodyPr>
          <a:lstStyle/>
          <a:p>
            <a:r>
              <a:rPr lang="en-US" sz="1600" b="1" dirty="0" smtClean="0">
                <a:solidFill>
                  <a:srgbClr val="0070C0"/>
                </a:solidFill>
              </a:rPr>
              <a:t>Should we issue this loan?</a:t>
            </a:r>
          </a:p>
        </p:txBody>
      </p:sp>
      <p:pic>
        <p:nvPicPr>
          <p:cNvPr id="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3188873"/>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5167134" y="4308218"/>
            <a:ext cx="3831487" cy="338554"/>
          </a:xfrm>
          <a:prstGeom prst="rect">
            <a:avLst/>
          </a:prstGeom>
          <a:noFill/>
        </p:spPr>
        <p:txBody>
          <a:bodyPr wrap="square" rtlCol="0">
            <a:spAutoFit/>
          </a:bodyPr>
          <a:lstStyle/>
          <a:p>
            <a:r>
              <a:rPr lang="en-US" sz="1600" b="1" dirty="0" smtClean="0">
                <a:solidFill>
                  <a:srgbClr val="0070C0"/>
                </a:solidFill>
              </a:rPr>
              <a:t>Should we set price higher/lower ?</a:t>
            </a:r>
          </a:p>
        </p:txBody>
      </p:sp>
      <p:pic>
        <p:nvPicPr>
          <p:cNvPr id="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4308218"/>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692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941" y="818520"/>
            <a:ext cx="8462357" cy="3539430"/>
          </a:xfrm>
          <a:prstGeom prst="rect">
            <a:avLst/>
          </a:prstGeom>
          <a:noFill/>
        </p:spPr>
        <p:txBody>
          <a:bodyPr wrap="square" rtlCol="0">
            <a:spAutoFit/>
          </a:bodyPr>
          <a:lstStyle/>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println</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println</a:t>
            </a:r>
            <a:r>
              <a:rPr lang="en-US" sz="1600" dirty="0">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val</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ar</a:t>
            </a:r>
            <a:r>
              <a:rPr lang="en-US" sz="1600" dirty="0">
                <a:latin typeface="Courier New" pitchFamily="49" charset="0"/>
                <a:cs typeface="Courier New" pitchFamily="49" charset="0"/>
              </a:rPr>
              <a:t> = new </a:t>
            </a:r>
            <a:r>
              <a:rPr lang="en-US" sz="1600" dirty="0" err="1">
                <a:latin typeface="Courier New" pitchFamily="49" charset="0"/>
                <a:cs typeface="Courier New" pitchFamily="49" charset="0"/>
              </a:rPr>
              <a:t>AssociationRules</a:t>
            </a:r>
            <a:r>
              <a:rPr lang="en-US" sz="1600" dirty="0" smtClean="0">
                <a:latin typeface="Courier New" pitchFamily="49" charset="0"/>
                <a:cs typeface="Courier New" pitchFamily="49" charset="0"/>
              </a:rPr>
              <a:t>().</a:t>
            </a:r>
            <a:r>
              <a:rPr lang="en-US" sz="1600" dirty="0" err="1">
                <a:latin typeface="Courier New" pitchFamily="49" charset="0"/>
                <a:cs typeface="Courier New" pitchFamily="49" charset="0"/>
              </a:rPr>
              <a:t>setMinConfidence</a:t>
            </a:r>
            <a:r>
              <a:rPr lang="en-US" sz="1600" dirty="0">
                <a:latin typeface="Courier New" pitchFamily="49" charset="0"/>
                <a:cs typeface="Courier New" pitchFamily="49" charset="0"/>
              </a:rPr>
              <a:t>(0.1)</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val</a:t>
            </a:r>
            <a:r>
              <a:rPr lang="en-US" sz="1600" dirty="0">
                <a:latin typeface="Courier New" pitchFamily="49" charset="0"/>
                <a:cs typeface="Courier New" pitchFamily="49" charset="0"/>
              </a:rPr>
              <a:t> results = </a:t>
            </a:r>
            <a:r>
              <a:rPr lang="en-US" sz="1600" dirty="0" err="1">
                <a:latin typeface="Courier New" pitchFamily="49" charset="0"/>
                <a:cs typeface="Courier New" pitchFamily="49" charset="0"/>
              </a:rPr>
              <a:t>ar.run</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model.freqItemsets</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results.collect</a:t>
            </a:r>
            <a:r>
              <a:rPr lang="en-US" sz="1600" dirty="0">
                <a:latin typeface="Courier New" pitchFamily="49" charset="0"/>
                <a:cs typeface="Courier New" pitchFamily="49" charset="0"/>
              </a:rPr>
              <a:t>().</a:t>
            </a:r>
            <a:r>
              <a:rPr lang="en-US" sz="1600" dirty="0" err="1">
                <a:latin typeface="Courier New" pitchFamily="49" charset="0"/>
                <a:cs typeface="Courier New" pitchFamily="49" charset="0"/>
              </a:rPr>
              <a:t>foreach</a:t>
            </a:r>
            <a:r>
              <a:rPr lang="en-US" sz="1600" dirty="0">
                <a:latin typeface="Courier New" pitchFamily="49" charset="0"/>
                <a:cs typeface="Courier New" pitchFamily="49" charset="0"/>
              </a:rPr>
              <a:t> { rule =&gt;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println</a:t>
            </a:r>
            <a:r>
              <a:rPr lang="en-US" sz="1600" dirty="0">
                <a:latin typeface="Courier New" pitchFamily="49" charset="0"/>
                <a:cs typeface="Courier New" pitchFamily="49" charset="0"/>
              </a:rPr>
              <a:t>("[" + </a:t>
            </a:r>
            <a:r>
              <a:rPr lang="en-US" sz="1600" dirty="0" err="1">
                <a:latin typeface="Courier New" pitchFamily="49" charset="0"/>
                <a:cs typeface="Courier New" pitchFamily="49" charset="0"/>
              </a:rPr>
              <a:t>rule.antecedent.mkString</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 </a:t>
            </a:r>
            <a:r>
              <a:rPr lang="en-US" sz="1600" dirty="0">
                <a:latin typeface="Courier New" pitchFamily="49" charset="0"/>
                <a:cs typeface="Courier New" pitchFamily="49" charset="0"/>
              </a:rPr>
              <a:t>"=&gt;"</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rule.consequent.mkString</a:t>
            </a:r>
            <a:r>
              <a:rPr lang="en-US" sz="1600" dirty="0">
                <a:latin typeface="Courier New" pitchFamily="49" charset="0"/>
                <a:cs typeface="Courier New" pitchFamily="49" charset="0"/>
              </a:rPr>
              <a:t>(",") + "]," +</a:t>
            </a: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rule.confidence</a:t>
            </a:r>
            <a:endParaRPr lang="en-US" sz="1600" dirty="0" smtClean="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p>
        </p:txBody>
      </p:sp>
      <p:sp>
        <p:nvSpPr>
          <p:cNvPr id="2" name="Title 1"/>
          <p:cNvSpPr>
            <a:spLocks noGrp="1"/>
          </p:cNvSpPr>
          <p:nvPr>
            <p:ph type="title"/>
          </p:nvPr>
        </p:nvSpPr>
        <p:spPr>
          <a:xfrm>
            <a:off x="5381205" y="270472"/>
            <a:ext cx="3532172" cy="548048"/>
          </a:xfrm>
        </p:spPr>
        <p:txBody>
          <a:bodyPr/>
          <a:lstStyle/>
          <a:p>
            <a:r>
              <a:rPr lang="en-US" dirty="0" err="1"/>
              <a:t>Apriori</a:t>
            </a:r>
            <a:r>
              <a:rPr lang="en-US" dirty="0"/>
              <a:t>: In </a:t>
            </a:r>
            <a:r>
              <a:rPr lang="en-US" dirty="0" err="1" smtClean="0"/>
              <a:t>Scala</a:t>
            </a:r>
            <a:r>
              <a:rPr lang="en-US" dirty="0" smtClean="0"/>
              <a:t>, 5/6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30</a:t>
            </a:fld>
            <a:endParaRPr lang="uk-UA" dirty="0"/>
          </a:p>
        </p:txBody>
      </p:sp>
    </p:spTree>
    <p:extLst>
      <p:ext uri="{BB962C8B-B14F-4D97-AF65-F5344CB8AC3E}">
        <p14:creationId xmlns:p14="http://schemas.microsoft.com/office/powerpoint/2010/main" val="559198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2" y="885844"/>
            <a:ext cx="8462357" cy="3662541"/>
          </a:xfrm>
          <a:prstGeom prst="rect">
            <a:avLst/>
          </a:prstGeom>
          <a:noFill/>
        </p:spPr>
        <p:txBody>
          <a:bodyPr wrap="square" rtlCol="0">
            <a:spAutoFit/>
          </a:bodyPr>
          <a:lstStyle/>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sc.stop</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sys.exit</a:t>
            </a:r>
            <a:r>
              <a:rPr lang="en-US" sz="1600" dirty="0">
                <a:latin typeface="Courier New" pitchFamily="49" charset="0"/>
                <a:cs typeface="Courier New" pitchFamily="49" charset="0"/>
              </a:rPr>
              <a:t>(0)</a:t>
            </a:r>
          </a:p>
          <a:p>
            <a:r>
              <a:rPr lang="en-US" sz="1600" dirty="0">
                <a:latin typeface="Courier New" pitchFamily="49" charset="0"/>
                <a:cs typeface="Courier New" pitchFamily="49" charset="0"/>
              </a:rPr>
              <a:t>   }</a:t>
            </a:r>
          </a:p>
          <a:p>
            <a:endParaRPr lang="en-US" sz="1600" dirty="0">
              <a:latin typeface="Courier New" pitchFamily="49" charset="0"/>
              <a:cs typeface="Courier New" pitchFamily="49" charset="0"/>
            </a:endParaRPr>
          </a:p>
          <a:p>
            <a:r>
              <a:rPr lang="en-US" sz="1600" dirty="0" smtClean="0">
                <a:latin typeface="Courier New" pitchFamily="49" charset="0"/>
                <a:cs typeface="Courier New" pitchFamily="49" charset="0"/>
              </a:rPr>
              <a:t>}</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  High low,</a:t>
            </a:r>
          </a:p>
          <a:p>
            <a:r>
              <a:rPr lang="en-US" sz="1200" dirty="0">
                <a:latin typeface="Courier New" pitchFamily="49" charset="0"/>
                <a:cs typeface="Courier New" pitchFamily="49" charset="0"/>
              </a:rPr>
              <a:t>// 0.10074626865671642   {root vegetables} =&gt; {pastry}</a:t>
            </a:r>
          </a:p>
          <a:p>
            <a:r>
              <a:rPr lang="en-US" sz="1200" dirty="0">
                <a:latin typeface="Courier New" pitchFamily="49" charset="0"/>
                <a:cs typeface="Courier New" pitchFamily="49" charset="0"/>
              </a:rPr>
              <a:t>// 0.10167910447761194   {root vegetables} =&gt; {margarine}</a:t>
            </a:r>
          </a:p>
          <a:p>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0.5845410628019324   {tropical </a:t>
            </a:r>
            <a:r>
              <a:rPr lang="en-US" sz="1200" dirty="0" err="1">
                <a:latin typeface="Courier New" pitchFamily="49" charset="0"/>
                <a:cs typeface="Courier New" pitchFamily="49" charset="0"/>
              </a:rPr>
              <a:t>fruit,root</a:t>
            </a:r>
            <a:r>
              <a:rPr lang="en-US" sz="1200" dirty="0">
                <a:latin typeface="Courier New" pitchFamily="49" charset="0"/>
                <a:cs typeface="Courier New" pitchFamily="49" charset="0"/>
              </a:rPr>
              <a:t> vegetables} =&gt; {other vegetables}</a:t>
            </a:r>
          </a:p>
          <a:p>
            <a:r>
              <a:rPr lang="en-US" sz="1200" dirty="0">
                <a:latin typeface="Courier New" pitchFamily="49" charset="0"/>
                <a:cs typeface="Courier New" pitchFamily="49" charset="0"/>
              </a:rPr>
              <a:t>// 0.5862068965517241   {citrus </a:t>
            </a:r>
            <a:r>
              <a:rPr lang="en-US" sz="1200" dirty="0" err="1">
                <a:latin typeface="Courier New" pitchFamily="49" charset="0"/>
                <a:cs typeface="Courier New" pitchFamily="49" charset="0"/>
              </a:rPr>
              <a:t>fruit,root</a:t>
            </a:r>
            <a:r>
              <a:rPr lang="en-US" sz="1200" dirty="0">
                <a:latin typeface="Courier New" pitchFamily="49" charset="0"/>
                <a:cs typeface="Courier New" pitchFamily="49" charset="0"/>
              </a:rPr>
              <a:t> vegetables} =&gt; {other vegetables</a:t>
            </a:r>
            <a:r>
              <a:rPr lang="en-US" sz="1200" dirty="0" smtClean="0">
                <a:latin typeface="Courier New" pitchFamily="49" charset="0"/>
                <a:cs typeface="Courier New" pitchFamily="49" charset="0"/>
              </a:rPr>
              <a:t>}</a:t>
            </a:r>
          </a:p>
          <a:p>
            <a:r>
              <a:rPr lang="en-US" sz="1200" dirty="0" smtClean="0">
                <a:latin typeface="Courier New" pitchFamily="49" charset="0"/>
                <a:cs typeface="Courier New" pitchFamily="49" charset="0"/>
              </a:rPr>
              <a:t>//</a:t>
            </a:r>
            <a:endParaRPr lang="en-US" sz="1200" dirty="0">
              <a:latin typeface="Courier New" pitchFamily="49" charset="0"/>
              <a:cs typeface="Courier New" pitchFamily="49" charset="0"/>
            </a:endParaRPr>
          </a:p>
          <a:p>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class </a:t>
            </a:r>
            <a:r>
              <a:rPr lang="en-US" sz="1600" dirty="0" err="1" smtClean="0">
                <a:latin typeface="Courier New" pitchFamily="49" charset="0"/>
                <a:cs typeface="Courier New" pitchFamily="49" charset="0"/>
              </a:rPr>
              <a:t>org.apache.spark.mllib.fpm.AssociationRules$Rule</a:t>
            </a:r>
            <a:endParaRPr lang="en-US" sz="1600" dirty="0">
              <a:latin typeface="Courier New" pitchFamily="49" charset="0"/>
              <a:cs typeface="Courier New" pitchFamily="49" charset="0"/>
            </a:endParaRPr>
          </a:p>
          <a:p>
            <a:endParaRPr lang="en-US" sz="1600" dirty="0">
              <a:latin typeface="Courier New" pitchFamily="49" charset="0"/>
              <a:cs typeface="Courier New" pitchFamily="49" charset="0"/>
            </a:endParaRPr>
          </a:p>
        </p:txBody>
      </p:sp>
      <p:sp>
        <p:nvSpPr>
          <p:cNvPr id="2" name="Title 1"/>
          <p:cNvSpPr>
            <a:spLocks noGrp="1"/>
          </p:cNvSpPr>
          <p:nvPr>
            <p:ph type="title"/>
          </p:nvPr>
        </p:nvSpPr>
        <p:spPr>
          <a:xfrm>
            <a:off x="5227455" y="329327"/>
            <a:ext cx="3685921" cy="548048"/>
          </a:xfrm>
        </p:spPr>
        <p:txBody>
          <a:bodyPr/>
          <a:lstStyle/>
          <a:p>
            <a:r>
              <a:rPr lang="en-US" dirty="0" err="1"/>
              <a:t>Apriori</a:t>
            </a:r>
            <a:r>
              <a:rPr lang="en-US" dirty="0"/>
              <a:t>: In </a:t>
            </a:r>
            <a:r>
              <a:rPr lang="en-US" dirty="0" err="1" smtClean="0"/>
              <a:t>Scala</a:t>
            </a:r>
            <a:r>
              <a:rPr lang="en-US" dirty="0" smtClean="0"/>
              <a:t>, 6/6</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31</a:t>
            </a:fld>
            <a:endParaRPr lang="uk-U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850" y="1074885"/>
            <a:ext cx="1795905" cy="1795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752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51" y="174779"/>
            <a:ext cx="7997235" cy="4716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890437" y="2226862"/>
            <a:ext cx="3094076" cy="548048"/>
          </a:xfrm>
        </p:spPr>
        <p:txBody>
          <a:bodyPr/>
          <a:lstStyle/>
          <a:p>
            <a:r>
              <a:rPr lang="en-US" dirty="0" err="1" smtClean="0"/>
              <a:t>Apriori</a:t>
            </a:r>
            <a:r>
              <a:rPr lang="en-US" dirty="0" smtClean="0"/>
              <a:t>: Application</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32</a:t>
            </a:fld>
            <a:endParaRPr lang="uk-UA" dirty="0"/>
          </a:p>
        </p:txBody>
      </p:sp>
    </p:spTree>
    <p:extLst>
      <p:ext uri="{BB962C8B-B14F-4D97-AF65-F5344CB8AC3E}">
        <p14:creationId xmlns:p14="http://schemas.microsoft.com/office/powerpoint/2010/main" val="4119737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3165"/>
            <a:ext cx="3054743" cy="548048"/>
          </a:xfrm>
        </p:spPr>
        <p:txBody>
          <a:bodyPr/>
          <a:lstStyle/>
          <a:p>
            <a:r>
              <a:rPr lang="en-US" dirty="0" smtClean="0"/>
              <a:t>How would you know this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33</a:t>
            </a:fld>
            <a:endParaRPr lang="uk-U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337" y="285429"/>
            <a:ext cx="5119169" cy="435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9610" y="1833411"/>
            <a:ext cx="2849526" cy="707886"/>
          </a:xfrm>
          <a:prstGeom prst="rect">
            <a:avLst/>
          </a:prstGeom>
          <a:noFill/>
        </p:spPr>
        <p:txBody>
          <a:bodyPr wrap="square" rtlCol="0">
            <a:spAutoFit/>
          </a:bodyPr>
          <a:lstStyle/>
          <a:p>
            <a:pPr marL="233363" indent="-233363">
              <a:buFont typeface="Arial" pitchFamily="34" charset="0"/>
              <a:buChar char="•"/>
            </a:pPr>
            <a:r>
              <a:rPr lang="en-US" sz="2000" dirty="0" err="1" smtClean="0">
                <a:solidFill>
                  <a:schemeClr val="tx1"/>
                </a:solidFill>
              </a:rPr>
              <a:t>Url</a:t>
            </a:r>
            <a:r>
              <a:rPr lang="en-US" sz="2000" dirty="0" smtClean="0">
                <a:solidFill>
                  <a:schemeClr val="tx1"/>
                </a:solidFill>
              </a:rPr>
              <a:t> on Notes page</a:t>
            </a:r>
            <a:endParaRPr lang="en-US" sz="2000" dirty="0">
              <a:solidFill>
                <a:schemeClr val="tx1"/>
              </a:solidFill>
            </a:endParaRPr>
          </a:p>
          <a:p>
            <a:pPr marL="233363" indent="-233363">
              <a:buFont typeface="Arial" pitchFamily="34" charset="0"/>
              <a:buChar char="•"/>
            </a:pPr>
            <a:r>
              <a:rPr lang="en-US" sz="2000" dirty="0" smtClean="0">
                <a:solidFill>
                  <a:schemeClr val="tx1"/>
                </a:solidFill>
              </a:rPr>
              <a:t>And this example</a:t>
            </a:r>
          </a:p>
        </p:txBody>
      </p:sp>
    </p:spTree>
    <p:extLst>
      <p:ext uri="{BB962C8B-B14F-4D97-AF65-F5344CB8AC3E}">
        <p14:creationId xmlns:p14="http://schemas.microsoft.com/office/powerpoint/2010/main" val="45430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5604" y="544496"/>
            <a:ext cx="2391196" cy="548048"/>
          </a:xfrm>
        </p:spPr>
        <p:txBody>
          <a:bodyPr/>
          <a:lstStyle/>
          <a:p>
            <a:r>
              <a:rPr lang="en-US" dirty="0"/>
              <a:t>How would you know this</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34</a:t>
            </a:fld>
            <a:endParaRPr lang="uk-UA"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3" y="270472"/>
            <a:ext cx="5818148" cy="435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31" y="1298213"/>
            <a:ext cx="1296111"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73628" y="2694648"/>
            <a:ext cx="2116803" cy="338554"/>
          </a:xfrm>
          <a:prstGeom prst="rect">
            <a:avLst/>
          </a:prstGeom>
          <a:noFill/>
        </p:spPr>
        <p:txBody>
          <a:bodyPr wrap="square" rtlCol="0">
            <a:spAutoFit/>
          </a:bodyPr>
          <a:lstStyle/>
          <a:p>
            <a:r>
              <a:rPr lang="en-US" sz="1600" dirty="0" smtClean="0">
                <a:solidFill>
                  <a:schemeClr val="tx1"/>
                </a:solidFill>
              </a:rPr>
              <a:t>No Python TAB ?</a:t>
            </a:r>
          </a:p>
        </p:txBody>
      </p:sp>
    </p:spTree>
    <p:extLst>
      <p:ext uri="{BB962C8B-B14F-4D97-AF65-F5344CB8AC3E}">
        <p14:creationId xmlns:p14="http://schemas.microsoft.com/office/powerpoint/2010/main" val="115316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Apriori</a:t>
            </a:r>
            <a:r>
              <a:rPr lang="en-US" dirty="0" smtClean="0"/>
              <a:t>: Summary</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35</a:t>
            </a:fld>
            <a:endParaRPr lang="uk-UA" dirty="0"/>
          </a:p>
        </p:txBody>
      </p:sp>
      <p:sp>
        <p:nvSpPr>
          <p:cNvPr id="4" name="TextBox 3"/>
          <p:cNvSpPr txBox="1"/>
          <p:nvPr/>
        </p:nvSpPr>
        <p:spPr>
          <a:xfrm>
            <a:off x="224444" y="1172195"/>
            <a:ext cx="2994244" cy="2862322"/>
          </a:xfrm>
          <a:prstGeom prst="rect">
            <a:avLst/>
          </a:prstGeom>
          <a:noFill/>
        </p:spPr>
        <p:txBody>
          <a:bodyPr wrap="square" rtlCol="0">
            <a:spAutoFit/>
          </a:bodyPr>
          <a:lstStyle/>
          <a:p>
            <a:pPr marL="227013" indent="-227013">
              <a:buFont typeface="Arial" pitchFamily="34" charset="0"/>
              <a:buChar char="•"/>
            </a:pPr>
            <a:r>
              <a:rPr lang="en-US" sz="1800" dirty="0" smtClean="0"/>
              <a:t>order set, item set</a:t>
            </a:r>
          </a:p>
          <a:p>
            <a:pPr marL="227013" indent="-227013">
              <a:buFont typeface="Arial" pitchFamily="34" charset="0"/>
              <a:buChar char="•"/>
            </a:pPr>
            <a:r>
              <a:rPr lang="en-US" sz="1800" dirty="0" smtClean="0"/>
              <a:t>support</a:t>
            </a:r>
          </a:p>
          <a:p>
            <a:pPr marL="227013" indent="-227013">
              <a:buFont typeface="Arial" pitchFamily="34" charset="0"/>
              <a:buChar char="•"/>
            </a:pPr>
            <a:r>
              <a:rPr lang="en-US" sz="1800" dirty="0" smtClean="0"/>
              <a:t>confidence</a:t>
            </a:r>
          </a:p>
          <a:p>
            <a:pPr marL="227013" indent="-227013">
              <a:buFont typeface="Arial" pitchFamily="34" charset="0"/>
              <a:buChar char="•"/>
            </a:pPr>
            <a:r>
              <a:rPr lang="en-US" sz="1800" dirty="0" smtClean="0"/>
              <a:t>association rules</a:t>
            </a:r>
          </a:p>
          <a:p>
            <a:pPr marL="227013" indent="-227013">
              <a:buFont typeface="Arial" pitchFamily="34" charset="0"/>
              <a:buChar char="•"/>
            </a:pPr>
            <a:r>
              <a:rPr lang="en-US" sz="1800" dirty="0" smtClean="0"/>
              <a:t>antecedent, consequent</a:t>
            </a:r>
          </a:p>
          <a:p>
            <a:pPr marL="227013" indent="-227013">
              <a:buFont typeface="Arial" pitchFamily="34" charset="0"/>
              <a:buChar char="•"/>
            </a:pPr>
            <a:r>
              <a:rPr lang="en-US" sz="1800" dirty="0" smtClean="0"/>
              <a:t>C1, candidate item set of size 1</a:t>
            </a:r>
          </a:p>
          <a:p>
            <a:pPr marL="227013" indent="-227013">
              <a:buFont typeface="Arial" pitchFamily="34" charset="0"/>
              <a:buChar char="•"/>
            </a:pPr>
            <a:r>
              <a:rPr lang="en-US" sz="1800" dirty="0" smtClean="0"/>
              <a:t>C2, ..</a:t>
            </a:r>
          </a:p>
          <a:p>
            <a:pPr marL="227013" indent="-227013">
              <a:buFont typeface="Arial" pitchFamily="34" charset="0"/>
              <a:buChar char="•"/>
            </a:pPr>
            <a:r>
              <a:rPr lang="en-US" sz="1800" dirty="0" smtClean="0"/>
              <a:t>L2, frequent item set (scored, size 2)</a:t>
            </a:r>
          </a:p>
        </p:txBody>
      </p:sp>
      <p:sp>
        <p:nvSpPr>
          <p:cNvPr id="5" name="TextBox 4"/>
          <p:cNvSpPr txBox="1"/>
          <p:nvPr/>
        </p:nvSpPr>
        <p:spPr>
          <a:xfrm>
            <a:off x="4663550" y="1231259"/>
            <a:ext cx="4151267" cy="2862322"/>
          </a:xfrm>
          <a:prstGeom prst="rect">
            <a:avLst/>
          </a:prstGeom>
          <a:noFill/>
        </p:spPr>
        <p:txBody>
          <a:bodyPr wrap="square" rtlCol="0">
            <a:spAutoFit/>
          </a:bodyPr>
          <a:lstStyle/>
          <a:p>
            <a:pPr marL="227013" indent="-227013">
              <a:buFont typeface="Arial" pitchFamily="34" charset="0"/>
              <a:buChar char="•"/>
            </a:pPr>
            <a:r>
              <a:rPr lang="en-US" sz="1800" dirty="0" err="1" smtClean="0"/>
              <a:t>FPGrowth.run</a:t>
            </a:r>
            <a:r>
              <a:rPr lang="en-US" sz="1800" dirty="0" smtClean="0"/>
              <a:t>()</a:t>
            </a:r>
          </a:p>
          <a:p>
            <a:pPr marL="227013" indent="-227013">
              <a:buFont typeface="Arial" pitchFamily="34" charset="0"/>
              <a:buChar char="•"/>
            </a:pPr>
            <a:r>
              <a:rPr lang="en-US" sz="1800" dirty="0" err="1" smtClean="0"/>
              <a:t>FPGrowth.train</a:t>
            </a:r>
            <a:r>
              <a:rPr lang="en-US" sz="1800" dirty="0" smtClean="0"/>
              <a:t>()</a:t>
            </a:r>
          </a:p>
          <a:p>
            <a:pPr lvl="1"/>
            <a:r>
              <a:rPr lang="en-US" sz="1800" dirty="0"/>
              <a:t> </a:t>
            </a:r>
            <a:r>
              <a:rPr lang="en-US" sz="1800" dirty="0" smtClean="0"/>
              <a:t>         </a:t>
            </a:r>
            <a:r>
              <a:rPr lang="en-US" sz="1800" dirty="0" err="1" smtClean="0"/>
              <a:t>freqItemsets</a:t>
            </a:r>
            <a:endParaRPr lang="en-US" sz="1800" dirty="0" smtClean="0"/>
          </a:p>
          <a:p>
            <a:pPr lvl="1"/>
            <a:r>
              <a:rPr lang="en-US" sz="1800" dirty="0"/>
              <a:t> </a:t>
            </a:r>
            <a:r>
              <a:rPr lang="en-US" sz="1800" dirty="0" smtClean="0"/>
              <a:t>            (0 == label, 1 == confidence)</a:t>
            </a:r>
          </a:p>
          <a:p>
            <a:pPr lvl="1"/>
            <a:r>
              <a:rPr lang="en-US" sz="1800" dirty="0"/>
              <a:t> </a:t>
            </a:r>
            <a:r>
              <a:rPr lang="en-US" sz="1800" dirty="0" smtClean="0"/>
              <a:t>         </a:t>
            </a:r>
            <a:r>
              <a:rPr lang="en-US" sz="1800" dirty="0" err="1" smtClean="0"/>
              <a:t>freqItemsets.items</a:t>
            </a:r>
            <a:endParaRPr lang="en-US" sz="1800" dirty="0" smtClean="0"/>
          </a:p>
          <a:p>
            <a:pPr lvl="1"/>
            <a:r>
              <a:rPr lang="en-US" sz="1800" dirty="0"/>
              <a:t> </a:t>
            </a:r>
            <a:r>
              <a:rPr lang="en-US" sz="1800" dirty="0" smtClean="0"/>
              <a:t>         </a:t>
            </a:r>
            <a:r>
              <a:rPr lang="en-US" sz="1800" dirty="0" err="1" smtClean="0"/>
              <a:t>freqItemsets.freq</a:t>
            </a:r>
            <a:endParaRPr lang="en-US" sz="1800" dirty="0" smtClean="0"/>
          </a:p>
          <a:p>
            <a:pPr marL="227013" lvl="1" indent="-227013">
              <a:buFont typeface="Arial" pitchFamily="34" charset="0"/>
              <a:buChar char="•"/>
            </a:pPr>
            <a:r>
              <a:rPr lang="en-US" sz="1800" dirty="0" err="1" smtClean="0"/>
              <a:t>AssociationRules.run</a:t>
            </a:r>
            <a:r>
              <a:rPr lang="en-US" sz="1800" dirty="0" smtClean="0"/>
              <a:t>()</a:t>
            </a:r>
          </a:p>
          <a:p>
            <a:pPr lvl="1"/>
            <a:r>
              <a:rPr lang="en-US" sz="1800" dirty="0"/>
              <a:t> </a:t>
            </a:r>
            <a:r>
              <a:rPr lang="en-US" sz="1800" dirty="0" smtClean="0"/>
              <a:t>      antecedent</a:t>
            </a:r>
          </a:p>
          <a:p>
            <a:pPr lvl="1"/>
            <a:r>
              <a:rPr lang="en-US" sz="1800" dirty="0"/>
              <a:t> </a:t>
            </a:r>
            <a:r>
              <a:rPr lang="en-US" sz="1800" dirty="0" smtClean="0"/>
              <a:t>      consequent</a:t>
            </a:r>
          </a:p>
          <a:p>
            <a:pPr lvl="1"/>
            <a:r>
              <a:rPr lang="en-US" sz="1800" dirty="0"/>
              <a:t> </a:t>
            </a:r>
            <a:r>
              <a:rPr lang="en-US" sz="1800" dirty="0" smtClean="0"/>
              <a:t>      confidence</a:t>
            </a:r>
          </a:p>
        </p:txBody>
      </p:sp>
    </p:spTree>
    <p:extLst>
      <p:ext uri="{BB962C8B-B14F-4D97-AF65-F5344CB8AC3E}">
        <p14:creationId xmlns:p14="http://schemas.microsoft.com/office/powerpoint/2010/main" val="1153167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sz="2000" dirty="0" smtClean="0"/>
              <a:t>Predicting Customer Churn using Decision Tree Classifier</a:t>
            </a:r>
            <a:endParaRPr lang="en-US" sz="2000" dirty="0"/>
          </a:p>
        </p:txBody>
      </p:sp>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36</a:t>
            </a:fld>
            <a:endParaRPr lang="uk-U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01" y="1507607"/>
            <a:ext cx="4138666" cy="189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3167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152" y="270472"/>
            <a:ext cx="4572000" cy="548048"/>
          </a:xfrm>
        </p:spPr>
        <p:txBody>
          <a:bodyPr/>
          <a:lstStyle/>
          <a:p>
            <a:r>
              <a:rPr lang="en-US" dirty="0" smtClean="0"/>
              <a:t>Customer Churn/Attrition</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37</a:t>
            </a:fld>
            <a:endParaRPr lang="uk-UA" dirty="0"/>
          </a:p>
        </p:txBody>
      </p:sp>
      <p:sp>
        <p:nvSpPr>
          <p:cNvPr id="4" name="TextBox 3"/>
          <p:cNvSpPr txBox="1"/>
          <p:nvPr/>
        </p:nvSpPr>
        <p:spPr>
          <a:xfrm>
            <a:off x="3817088" y="818520"/>
            <a:ext cx="4869712" cy="3416320"/>
          </a:xfrm>
          <a:prstGeom prst="rect">
            <a:avLst/>
          </a:prstGeom>
          <a:noFill/>
        </p:spPr>
        <p:txBody>
          <a:bodyPr wrap="square" rtlCol="0">
            <a:spAutoFit/>
          </a:bodyPr>
          <a:lstStyle/>
          <a:p>
            <a:r>
              <a:rPr lang="en-US" sz="1800" dirty="0"/>
              <a:t>Banks, telephone service companies, Internet service providers, pay TV companies, insurance firms, and alarm monitoring services, often use customer attrition analysis and </a:t>
            </a:r>
            <a:r>
              <a:rPr lang="en-US" sz="1800" dirty="0">
                <a:solidFill>
                  <a:srgbClr val="C00000"/>
                </a:solidFill>
              </a:rPr>
              <a:t>customer attrition rates </a:t>
            </a:r>
            <a:r>
              <a:rPr lang="en-US" sz="1800" dirty="0"/>
              <a:t>as one of their </a:t>
            </a:r>
            <a:r>
              <a:rPr lang="en-US" sz="1800" dirty="0">
                <a:solidFill>
                  <a:srgbClr val="C00000"/>
                </a:solidFill>
              </a:rPr>
              <a:t>key business metrics </a:t>
            </a:r>
            <a:r>
              <a:rPr lang="en-US" sz="1800" dirty="0"/>
              <a:t>(along with cash flow, EBITDA, etc.) because the </a:t>
            </a:r>
            <a:r>
              <a:rPr lang="en-US" sz="1800" dirty="0">
                <a:solidFill>
                  <a:srgbClr val="7030A0"/>
                </a:solidFill>
              </a:rPr>
              <a:t>cost of retaining an existing customer is far less than acquiring a new </a:t>
            </a:r>
            <a:r>
              <a:rPr lang="en-US" sz="1800" dirty="0" smtClean="0">
                <a:solidFill>
                  <a:srgbClr val="7030A0"/>
                </a:solidFill>
              </a:rPr>
              <a:t>one.</a:t>
            </a:r>
          </a:p>
          <a:p>
            <a:r>
              <a:rPr lang="en-US" sz="1800" dirty="0" smtClean="0">
                <a:solidFill>
                  <a:srgbClr val="00B0F0"/>
                </a:solidFill>
              </a:rPr>
              <a:t>Companies </a:t>
            </a:r>
            <a:r>
              <a:rPr lang="en-US" sz="1800" dirty="0">
                <a:solidFill>
                  <a:srgbClr val="00B0F0"/>
                </a:solidFill>
              </a:rPr>
              <a:t>from these sectors often have customer service branches which attempt to win back defecting clients, </a:t>
            </a:r>
            <a:r>
              <a:rPr lang="en-US" sz="1800" dirty="0" smtClean="0">
                <a:solidFill>
                  <a:srgbClr val="00B0F0"/>
                </a:solidFill>
              </a:rPr>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54" y="488654"/>
            <a:ext cx="2324986" cy="357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74158" y="4251627"/>
            <a:ext cx="3002745" cy="215444"/>
          </a:xfrm>
          <a:prstGeom prst="rect">
            <a:avLst/>
          </a:prstGeom>
          <a:noFill/>
        </p:spPr>
        <p:txBody>
          <a:bodyPr wrap="none" rtlCol="0">
            <a:spAutoFit/>
          </a:bodyPr>
          <a:lstStyle/>
          <a:p>
            <a:r>
              <a:rPr lang="en-US" sz="800" dirty="0"/>
              <a:t>Reference Url:https://en.wikipedia.org/wiki/Customer_attrition </a:t>
            </a:r>
            <a:endParaRPr lang="en-US" sz="800" dirty="0" smtClean="0"/>
          </a:p>
        </p:txBody>
      </p:sp>
    </p:spTree>
    <p:extLst>
      <p:ext uri="{BB962C8B-B14F-4D97-AF65-F5344CB8AC3E}">
        <p14:creationId xmlns:p14="http://schemas.microsoft.com/office/powerpoint/2010/main" val="115316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76" y="307027"/>
            <a:ext cx="4571999" cy="548048"/>
          </a:xfrm>
        </p:spPr>
        <p:txBody>
          <a:bodyPr/>
          <a:lstStyle/>
          <a:p>
            <a:r>
              <a:rPr lang="en-US" dirty="0" smtClean="0"/>
              <a:t>Churn: Data required</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38</a:t>
            </a:fld>
            <a:endParaRPr lang="uk-UA" dirty="0"/>
          </a:p>
        </p:txBody>
      </p:sp>
      <p:sp>
        <p:nvSpPr>
          <p:cNvPr id="4" name="TextBox 3"/>
          <p:cNvSpPr txBox="1"/>
          <p:nvPr/>
        </p:nvSpPr>
        <p:spPr>
          <a:xfrm>
            <a:off x="224442" y="1264936"/>
            <a:ext cx="7941363" cy="2923877"/>
          </a:xfrm>
          <a:prstGeom prst="rect">
            <a:avLst/>
          </a:prstGeom>
          <a:noFill/>
        </p:spPr>
        <p:txBody>
          <a:bodyPr wrap="square" rtlCol="0">
            <a:spAutoFit/>
          </a:bodyPr>
          <a:lstStyle/>
          <a:p>
            <a:r>
              <a:rPr lang="en-US" sz="2000" dirty="0"/>
              <a:t>In order to understand the customer, a number of factors can be analyzed, such as:</a:t>
            </a:r>
          </a:p>
          <a:p>
            <a:endParaRPr lang="en-US" sz="1800" dirty="0"/>
          </a:p>
          <a:p>
            <a:pPr marL="233363" indent="-233363">
              <a:buFont typeface="Arial" pitchFamily="34" charset="0"/>
              <a:buChar char="•"/>
            </a:pPr>
            <a:r>
              <a:rPr lang="en-US" sz="1800" dirty="0" smtClean="0"/>
              <a:t>Customer </a:t>
            </a:r>
            <a:r>
              <a:rPr lang="en-US" sz="1800" dirty="0"/>
              <a:t>demographic data (age, marital status, etc.)</a:t>
            </a:r>
          </a:p>
          <a:p>
            <a:pPr marL="233363" indent="-233363">
              <a:buFont typeface="Arial" pitchFamily="34" charset="0"/>
              <a:buChar char="•"/>
            </a:pPr>
            <a:r>
              <a:rPr lang="en-US" sz="1800" dirty="0" smtClean="0"/>
              <a:t>Sentiment </a:t>
            </a:r>
            <a:r>
              <a:rPr lang="en-US" sz="1800" dirty="0"/>
              <a:t>analysis of social media</a:t>
            </a:r>
          </a:p>
          <a:p>
            <a:pPr marL="233363" indent="-233363">
              <a:buFont typeface="Arial" pitchFamily="34" charset="0"/>
              <a:buChar char="•"/>
            </a:pPr>
            <a:r>
              <a:rPr lang="en-US" sz="1800" dirty="0" smtClean="0"/>
              <a:t>Customer </a:t>
            </a:r>
            <a:r>
              <a:rPr lang="en-US" sz="1800" dirty="0"/>
              <a:t>usage patterns and geographical usage trends</a:t>
            </a:r>
          </a:p>
          <a:p>
            <a:pPr marL="233363" indent="-233363">
              <a:buFont typeface="Arial" pitchFamily="34" charset="0"/>
              <a:buChar char="•"/>
            </a:pPr>
            <a:r>
              <a:rPr lang="en-US" sz="1800" dirty="0" smtClean="0"/>
              <a:t>Calling-circle </a:t>
            </a:r>
            <a:r>
              <a:rPr lang="en-US" sz="1800" dirty="0"/>
              <a:t>data</a:t>
            </a:r>
          </a:p>
          <a:p>
            <a:pPr marL="233363" indent="-233363">
              <a:buFont typeface="Arial" pitchFamily="34" charset="0"/>
              <a:buChar char="•"/>
            </a:pPr>
            <a:r>
              <a:rPr lang="en-US" sz="1800" dirty="0" smtClean="0">
                <a:solidFill>
                  <a:srgbClr val="00B0F0"/>
                </a:solidFill>
              </a:rPr>
              <a:t>Browsing </a:t>
            </a:r>
            <a:r>
              <a:rPr lang="en-US" sz="1800" dirty="0">
                <a:solidFill>
                  <a:srgbClr val="00B0F0"/>
                </a:solidFill>
              </a:rPr>
              <a:t>behavior from clickstream logs</a:t>
            </a:r>
          </a:p>
          <a:p>
            <a:pPr marL="233363" indent="-233363">
              <a:buFont typeface="Arial" pitchFamily="34" charset="0"/>
              <a:buChar char="•"/>
            </a:pPr>
            <a:r>
              <a:rPr lang="en-US" sz="1800" dirty="0" smtClean="0"/>
              <a:t>Support </a:t>
            </a:r>
            <a:r>
              <a:rPr lang="en-US" sz="1800" dirty="0"/>
              <a:t>call center statistics</a:t>
            </a:r>
          </a:p>
          <a:p>
            <a:pPr marL="233363" indent="-233363">
              <a:buFont typeface="Arial" pitchFamily="34" charset="0"/>
              <a:buChar char="•"/>
            </a:pPr>
            <a:r>
              <a:rPr lang="en-US" sz="1800" dirty="0" smtClean="0">
                <a:solidFill>
                  <a:srgbClr val="00B0F0"/>
                </a:solidFill>
              </a:rPr>
              <a:t>Historical </a:t>
            </a:r>
            <a:r>
              <a:rPr lang="en-US" sz="1800" dirty="0">
                <a:solidFill>
                  <a:srgbClr val="00B0F0"/>
                </a:solidFill>
              </a:rPr>
              <a:t>data that show patterns of behavior that suggest churn</a:t>
            </a:r>
            <a:endParaRPr lang="en-US" sz="1800" dirty="0" smtClean="0">
              <a:solidFill>
                <a:srgbClr val="00B0F0"/>
              </a:solidFill>
            </a:endParaRPr>
          </a:p>
        </p:txBody>
      </p:sp>
    </p:spTree>
    <p:extLst>
      <p:ext uri="{BB962C8B-B14F-4D97-AF65-F5344CB8AC3E}">
        <p14:creationId xmlns:p14="http://schemas.microsoft.com/office/powerpoint/2010/main" val="3362099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395" y="270472"/>
            <a:ext cx="1548665" cy="154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Churn Example: USA, Dish Network</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39</a:t>
            </a:fld>
            <a:endParaRPr lang="uk-UA" dirty="0"/>
          </a:p>
        </p:txBody>
      </p:sp>
      <p:sp>
        <p:nvSpPr>
          <p:cNvPr id="6" name="TextBox 5"/>
          <p:cNvSpPr txBox="1"/>
          <p:nvPr/>
        </p:nvSpPr>
        <p:spPr>
          <a:xfrm>
            <a:off x="224442" y="1395269"/>
            <a:ext cx="6314581" cy="2862322"/>
          </a:xfrm>
          <a:prstGeom prst="rect">
            <a:avLst/>
          </a:prstGeom>
          <a:noFill/>
        </p:spPr>
        <p:txBody>
          <a:bodyPr wrap="square" rtlCol="0">
            <a:spAutoFit/>
          </a:bodyPr>
          <a:lstStyle/>
          <a:p>
            <a:pPr marL="233363" indent="-233363">
              <a:buFont typeface="Arial" pitchFamily="34" charset="0"/>
              <a:buChar char="•"/>
            </a:pPr>
            <a:r>
              <a:rPr lang="en-US" sz="2000" dirty="0" smtClean="0"/>
              <a:t>Customer/360   (Need the data)</a:t>
            </a:r>
          </a:p>
          <a:p>
            <a:pPr marL="233363" indent="-233363">
              <a:buFont typeface="Arial" pitchFamily="34" charset="0"/>
              <a:buChar char="•"/>
            </a:pPr>
            <a:endParaRPr lang="en-US" sz="2000" dirty="0"/>
          </a:p>
          <a:p>
            <a:pPr marL="233363" indent="-233363">
              <a:buFont typeface="Arial" pitchFamily="34" charset="0"/>
              <a:buChar char="•"/>
            </a:pPr>
            <a:r>
              <a:rPr lang="en-US" sz="2000" dirty="0" smtClean="0">
                <a:solidFill>
                  <a:srgbClr val="00B0F0"/>
                </a:solidFill>
              </a:rPr>
              <a:t>You rebooted your modem twice that morning</a:t>
            </a:r>
          </a:p>
          <a:p>
            <a:pPr marL="233363" indent="-233363">
              <a:buFont typeface="Arial" pitchFamily="34" charset="0"/>
              <a:buChar char="•"/>
            </a:pPr>
            <a:r>
              <a:rPr lang="en-US" sz="2000" dirty="0" smtClean="0">
                <a:solidFill>
                  <a:srgbClr val="00B0F0"/>
                </a:solidFill>
              </a:rPr>
              <a:t>You accessed the pricing page on the Web site</a:t>
            </a:r>
          </a:p>
          <a:p>
            <a:pPr marL="233363" indent="-233363">
              <a:buFont typeface="Arial" pitchFamily="34" charset="0"/>
              <a:buChar char="•"/>
            </a:pPr>
            <a:r>
              <a:rPr lang="en-US" sz="2000" dirty="0" smtClean="0">
                <a:solidFill>
                  <a:srgbClr val="00B0F0"/>
                </a:solidFill>
              </a:rPr>
              <a:t>You queried "cancel service" on the Web page</a:t>
            </a:r>
          </a:p>
          <a:p>
            <a:pPr marL="233363" indent="-233363">
              <a:buFont typeface="Arial" pitchFamily="34" charset="0"/>
              <a:buChar char="•"/>
            </a:pPr>
            <a:endParaRPr lang="en-US" sz="2000" dirty="0"/>
          </a:p>
          <a:p>
            <a:pPr marL="233363" indent="-233363">
              <a:buFont typeface="Arial" pitchFamily="34" charset="0"/>
              <a:buChar char="•"/>
            </a:pPr>
            <a:r>
              <a:rPr lang="en-US" sz="2000" dirty="0" smtClean="0"/>
              <a:t>Now you're in the VRU/800-number</a:t>
            </a:r>
          </a:p>
          <a:p>
            <a:pPr marL="233363" indent="-233363">
              <a:buFont typeface="Arial" pitchFamily="34" charset="0"/>
              <a:buChar char="•"/>
            </a:pPr>
            <a:endParaRPr lang="en-US" sz="2000" dirty="0"/>
          </a:p>
          <a:p>
            <a:pPr marL="233363" indent="-233363">
              <a:buFont typeface="Arial" pitchFamily="34" charset="0"/>
              <a:buChar char="•"/>
            </a:pPr>
            <a:r>
              <a:rPr lang="en-US" sz="2000" dirty="0" smtClean="0"/>
              <a:t>Which of 30,000 CSRs do we route you to ? </a:t>
            </a:r>
            <a:endParaRPr lang="en-US" sz="1600" dirty="0" smtClean="0"/>
          </a:p>
        </p:txBody>
      </p:sp>
    </p:spTree>
    <p:extLst>
      <p:ext uri="{BB962C8B-B14F-4D97-AF65-F5344CB8AC3E}">
        <p14:creationId xmlns:p14="http://schemas.microsoft.com/office/powerpoint/2010/main" val="149121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5497"/>
            <a:ext cx="4195187" cy="548048"/>
          </a:xfrm>
        </p:spPr>
        <p:txBody>
          <a:bodyPr/>
          <a:lstStyle/>
          <a:p>
            <a:r>
              <a:rPr lang="en-US" dirty="0" smtClean="0"/>
              <a:t>DSE Analytics: BI, ML, AI</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a:t>
            </a:fld>
            <a:endParaRPr lang="uk-UA"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217" y="1200014"/>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217" y="2400334"/>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167134" y="1242144"/>
            <a:ext cx="3902357" cy="1077218"/>
          </a:xfrm>
          <a:prstGeom prst="rect">
            <a:avLst/>
          </a:prstGeom>
          <a:noFill/>
        </p:spPr>
        <p:txBody>
          <a:bodyPr wrap="square" rtlCol="0">
            <a:spAutoFit/>
          </a:bodyPr>
          <a:lstStyle/>
          <a:p>
            <a:r>
              <a:rPr lang="en-US" sz="1600" b="1" dirty="0" smtClean="0">
                <a:solidFill>
                  <a:srgbClr val="0070C0"/>
                </a:solidFill>
              </a:rPr>
              <a:t>Device </a:t>
            </a:r>
            <a:r>
              <a:rPr lang="en-US" sz="1600" b="1" dirty="0">
                <a:solidFill>
                  <a:srgbClr val="0070C0"/>
                </a:solidFill>
              </a:rPr>
              <a:t>that perceives its environment and takes actions that maximize its chance of successfully achieving its goals</a:t>
            </a:r>
            <a:endParaRPr lang="en-US" sz="1600" b="1" dirty="0" smtClean="0">
              <a:solidFill>
                <a:srgbClr val="0070C0"/>
              </a:solidFill>
            </a:endParaRPr>
          </a:p>
        </p:txBody>
      </p:sp>
      <p:sp>
        <p:nvSpPr>
          <p:cNvPr id="12" name="TextBox 11"/>
          <p:cNvSpPr txBox="1"/>
          <p:nvPr/>
        </p:nvSpPr>
        <p:spPr>
          <a:xfrm>
            <a:off x="5167134" y="3052725"/>
            <a:ext cx="3902357" cy="584775"/>
          </a:xfrm>
          <a:prstGeom prst="rect">
            <a:avLst/>
          </a:prstGeom>
          <a:noFill/>
        </p:spPr>
        <p:txBody>
          <a:bodyPr wrap="square" rtlCol="0">
            <a:spAutoFit/>
          </a:bodyPr>
          <a:lstStyle/>
          <a:p>
            <a:pPr lvl="1"/>
            <a:r>
              <a:rPr lang="en-US" sz="1600" b="1" dirty="0" smtClean="0">
                <a:solidFill>
                  <a:srgbClr val="0070C0"/>
                </a:solidFill>
              </a:rPr>
              <a:t>Historical</a:t>
            </a:r>
            <a:r>
              <a:rPr lang="en-US" sz="1600" b="1" dirty="0">
                <a:solidFill>
                  <a:srgbClr val="0070C0"/>
                </a:solidFill>
              </a:rPr>
              <a:t>, current and predictive views of business operations</a:t>
            </a:r>
          </a:p>
        </p:txBody>
      </p:sp>
      <p:sp>
        <p:nvSpPr>
          <p:cNvPr id="15" name="TextBox 14"/>
          <p:cNvSpPr txBox="1"/>
          <p:nvPr/>
        </p:nvSpPr>
        <p:spPr>
          <a:xfrm>
            <a:off x="5167134" y="3793194"/>
            <a:ext cx="3758657" cy="830997"/>
          </a:xfrm>
          <a:prstGeom prst="rect">
            <a:avLst/>
          </a:prstGeom>
          <a:noFill/>
        </p:spPr>
        <p:txBody>
          <a:bodyPr wrap="square" rtlCol="0">
            <a:spAutoFit/>
          </a:bodyPr>
          <a:lstStyle/>
          <a:p>
            <a:r>
              <a:rPr lang="en-US" sz="1600" b="1" dirty="0" smtClean="0">
                <a:solidFill>
                  <a:srgbClr val="0070C0"/>
                </a:solidFill>
              </a:rPr>
              <a:t>Statistics: begin </a:t>
            </a:r>
            <a:r>
              <a:rPr lang="en-US" sz="1600" b="1" dirty="0">
                <a:solidFill>
                  <a:srgbClr val="0070C0"/>
                </a:solidFill>
              </a:rPr>
              <a:t>with a statistical population or a statistical model process to be </a:t>
            </a:r>
            <a:r>
              <a:rPr lang="en-US" sz="1600" b="1" dirty="0" smtClean="0">
                <a:solidFill>
                  <a:srgbClr val="0070C0"/>
                </a:solidFill>
              </a:rPr>
              <a:t>studied</a:t>
            </a:r>
          </a:p>
        </p:txBody>
      </p:sp>
      <p:pic>
        <p:nvPicPr>
          <p:cNvPr id="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1591509"/>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3130768"/>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4019449"/>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Curved Connector 23"/>
          <p:cNvCxnSpPr/>
          <p:nvPr/>
        </p:nvCxnSpPr>
        <p:spPr>
          <a:xfrm rot="10800000" flipV="1">
            <a:off x="3225340" y="1849823"/>
            <a:ext cx="1163780" cy="1154284"/>
          </a:xfrm>
          <a:prstGeom prst="curvedConnector3">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167134" y="369017"/>
            <a:ext cx="3831487" cy="830997"/>
          </a:xfrm>
          <a:prstGeom prst="rect">
            <a:avLst/>
          </a:prstGeom>
          <a:noFill/>
        </p:spPr>
        <p:txBody>
          <a:bodyPr wrap="square" rtlCol="0">
            <a:spAutoFit/>
          </a:bodyPr>
          <a:lstStyle/>
          <a:p>
            <a:r>
              <a:rPr lang="en-US" sz="1600" b="1" dirty="0" smtClean="0">
                <a:solidFill>
                  <a:srgbClr val="92D050"/>
                </a:solidFill>
              </a:rPr>
              <a:t>An algorithm whose accuracy increases with the amount of data it receives</a:t>
            </a:r>
          </a:p>
        </p:txBody>
      </p:sp>
      <p:pic>
        <p:nvPicPr>
          <p:cNvPr id="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472161"/>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58" y="993878"/>
            <a:ext cx="1994409" cy="69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74" y="1933262"/>
            <a:ext cx="1581463" cy="11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217" y="3786971"/>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779" y="3381046"/>
            <a:ext cx="2162288" cy="114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167134" y="2420301"/>
            <a:ext cx="3902357" cy="338554"/>
          </a:xfrm>
          <a:prstGeom prst="rect">
            <a:avLst/>
          </a:prstGeom>
          <a:noFill/>
        </p:spPr>
        <p:txBody>
          <a:bodyPr wrap="square" rtlCol="0">
            <a:spAutoFit/>
          </a:bodyPr>
          <a:lstStyle/>
          <a:p>
            <a:pPr lvl="1"/>
            <a:r>
              <a:rPr lang="en-US" sz="1600" b="1" dirty="0" smtClean="0">
                <a:solidFill>
                  <a:srgbClr val="0070C0"/>
                </a:solidFill>
              </a:rPr>
              <a:t>Frequent pattern matching</a:t>
            </a:r>
            <a:endParaRPr lang="en-US" sz="1600" b="1" dirty="0">
              <a:solidFill>
                <a:srgbClr val="0070C0"/>
              </a:solidFill>
            </a:endParaRPr>
          </a:p>
        </p:txBody>
      </p:sp>
      <p:pic>
        <p:nvPicPr>
          <p:cNvPr id="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90" y="2397405"/>
            <a:ext cx="378488" cy="3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523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76" y="200702"/>
            <a:ext cx="4571999" cy="548048"/>
          </a:xfrm>
        </p:spPr>
        <p:txBody>
          <a:bodyPr/>
          <a:lstStyle/>
          <a:p>
            <a:r>
              <a:rPr lang="en-US" dirty="0" smtClean="0"/>
              <a:t>Churn: Atwater's data</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40</a:t>
            </a:fld>
            <a:endParaRPr lang="uk-UA" dirty="0"/>
          </a:p>
        </p:txBody>
      </p:sp>
      <p:sp>
        <p:nvSpPr>
          <p:cNvPr id="4" name="TextBox 3"/>
          <p:cNvSpPr txBox="1"/>
          <p:nvPr/>
        </p:nvSpPr>
        <p:spPr>
          <a:xfrm>
            <a:off x="224442" y="999122"/>
            <a:ext cx="8462357" cy="2800767"/>
          </a:xfrm>
          <a:prstGeom prst="rect">
            <a:avLst/>
          </a:prstGeom>
          <a:noFill/>
        </p:spPr>
        <p:txBody>
          <a:bodyPr wrap="square" rtlCol="0">
            <a:spAutoFit/>
          </a:bodyPr>
          <a:lstStyle/>
          <a:p>
            <a:r>
              <a:rPr lang="en-US" sz="1600" dirty="0"/>
              <a:t>CREATE TABLE customer</a:t>
            </a:r>
          </a:p>
          <a:p>
            <a:r>
              <a:rPr lang="en-US" sz="1600" dirty="0"/>
              <a:t>   </a:t>
            </a:r>
            <a:r>
              <a:rPr lang="en-US" sz="1600" dirty="0" err="1"/>
              <a:t>customer_num</a:t>
            </a:r>
            <a:r>
              <a:rPr lang="en-US" sz="1600" dirty="0"/>
              <a:t>            </a:t>
            </a:r>
          </a:p>
          <a:p>
            <a:r>
              <a:rPr lang="en-US" sz="1600" dirty="0"/>
              <a:t>   </a:t>
            </a:r>
            <a:r>
              <a:rPr lang="en-US" sz="1600" dirty="0" err="1"/>
              <a:t>fname</a:t>
            </a:r>
            <a:r>
              <a:rPr lang="en-US" sz="1600" dirty="0"/>
              <a:t>                   </a:t>
            </a:r>
          </a:p>
          <a:p>
            <a:r>
              <a:rPr lang="en-US" sz="1600" dirty="0"/>
              <a:t>   </a:t>
            </a:r>
            <a:r>
              <a:rPr lang="en-US" sz="1600" dirty="0" err="1"/>
              <a:t>lname</a:t>
            </a:r>
            <a:r>
              <a:rPr lang="en-US" sz="1600" dirty="0"/>
              <a:t>                   </a:t>
            </a:r>
          </a:p>
          <a:p>
            <a:r>
              <a:rPr lang="en-US" sz="1600" dirty="0"/>
              <a:t>   company                 </a:t>
            </a:r>
          </a:p>
          <a:p>
            <a:r>
              <a:rPr lang="en-US" sz="1600" dirty="0"/>
              <a:t>   address1                </a:t>
            </a:r>
          </a:p>
          <a:p>
            <a:r>
              <a:rPr lang="en-US" sz="1600" dirty="0"/>
              <a:t>   address2                </a:t>
            </a:r>
          </a:p>
          <a:p>
            <a:r>
              <a:rPr lang="en-US" sz="1600" dirty="0"/>
              <a:t>   city                    </a:t>
            </a:r>
          </a:p>
          <a:p>
            <a:r>
              <a:rPr lang="en-US" sz="1600" dirty="0"/>
              <a:t>   </a:t>
            </a:r>
            <a:r>
              <a:rPr lang="en-US" sz="1600" dirty="0">
                <a:solidFill>
                  <a:srgbClr val="FAB200"/>
                </a:solidFill>
              </a:rPr>
              <a:t>state                   </a:t>
            </a:r>
          </a:p>
          <a:p>
            <a:r>
              <a:rPr lang="en-US" sz="1600" dirty="0">
                <a:solidFill>
                  <a:srgbClr val="FAB200"/>
                </a:solidFill>
              </a:rPr>
              <a:t>   </a:t>
            </a:r>
            <a:r>
              <a:rPr lang="en-US" sz="1600" dirty="0" err="1">
                <a:solidFill>
                  <a:srgbClr val="FAB200"/>
                </a:solidFill>
              </a:rPr>
              <a:t>zipcode</a:t>
            </a:r>
            <a:r>
              <a:rPr lang="en-US" sz="1600" dirty="0">
                <a:solidFill>
                  <a:srgbClr val="FAB200"/>
                </a:solidFill>
              </a:rPr>
              <a:t>                 </a:t>
            </a:r>
          </a:p>
          <a:p>
            <a:r>
              <a:rPr lang="en-US" sz="1600" dirty="0"/>
              <a:t>   phone                   </a:t>
            </a:r>
          </a:p>
        </p:txBody>
      </p:sp>
      <p:sp>
        <p:nvSpPr>
          <p:cNvPr id="5" name="TextBox 4"/>
          <p:cNvSpPr txBox="1"/>
          <p:nvPr/>
        </p:nvSpPr>
        <p:spPr>
          <a:xfrm>
            <a:off x="4692829" y="264855"/>
            <a:ext cx="4089664" cy="4524315"/>
          </a:xfrm>
          <a:prstGeom prst="rect">
            <a:avLst/>
          </a:prstGeom>
          <a:noFill/>
        </p:spPr>
        <p:txBody>
          <a:bodyPr wrap="square" rtlCol="0">
            <a:spAutoFit/>
          </a:bodyPr>
          <a:lstStyle/>
          <a:p>
            <a:r>
              <a:rPr lang="en-US" sz="1600" dirty="0" smtClean="0"/>
              <a:t>CREATE </a:t>
            </a:r>
            <a:r>
              <a:rPr lang="en-US" sz="1600" dirty="0"/>
              <a:t>TABLE orders</a:t>
            </a:r>
          </a:p>
          <a:p>
            <a:r>
              <a:rPr lang="en-US" sz="1600" dirty="0"/>
              <a:t>   </a:t>
            </a:r>
            <a:r>
              <a:rPr lang="en-US" sz="1600" dirty="0" err="1"/>
              <a:t>order_num</a:t>
            </a:r>
            <a:r>
              <a:rPr lang="en-US" sz="1600" dirty="0"/>
              <a:t>               </a:t>
            </a:r>
          </a:p>
          <a:p>
            <a:r>
              <a:rPr lang="en-US" sz="1600" dirty="0"/>
              <a:t>   </a:t>
            </a:r>
            <a:r>
              <a:rPr lang="en-US" sz="1600" dirty="0" err="1">
                <a:solidFill>
                  <a:srgbClr val="00B0F0"/>
                </a:solidFill>
              </a:rPr>
              <a:t>order_date</a:t>
            </a:r>
            <a:r>
              <a:rPr lang="en-US" sz="1600" dirty="0">
                <a:solidFill>
                  <a:srgbClr val="00B0F0"/>
                </a:solidFill>
              </a:rPr>
              <a:t>              </a:t>
            </a:r>
          </a:p>
          <a:p>
            <a:r>
              <a:rPr lang="en-US" sz="1600" dirty="0"/>
              <a:t>   </a:t>
            </a:r>
            <a:r>
              <a:rPr lang="en-US" sz="1600" dirty="0" err="1"/>
              <a:t>customer_num</a:t>
            </a:r>
            <a:r>
              <a:rPr lang="en-US" sz="1600" dirty="0"/>
              <a:t>            </a:t>
            </a:r>
          </a:p>
          <a:p>
            <a:r>
              <a:rPr lang="en-US" sz="1600" dirty="0">
                <a:solidFill>
                  <a:srgbClr val="C00000"/>
                </a:solidFill>
              </a:rPr>
              <a:t>   </a:t>
            </a:r>
            <a:r>
              <a:rPr lang="en-US" sz="1600" dirty="0" err="1">
                <a:solidFill>
                  <a:srgbClr val="C00000"/>
                </a:solidFill>
              </a:rPr>
              <a:t>ship_instruct</a:t>
            </a:r>
            <a:r>
              <a:rPr lang="en-US" sz="1600" dirty="0">
                <a:solidFill>
                  <a:srgbClr val="C00000"/>
                </a:solidFill>
              </a:rPr>
              <a:t>           </a:t>
            </a:r>
          </a:p>
          <a:p>
            <a:r>
              <a:rPr lang="en-US" sz="1600" dirty="0"/>
              <a:t>   </a:t>
            </a:r>
            <a:r>
              <a:rPr lang="en-US" sz="1600" dirty="0">
                <a:solidFill>
                  <a:srgbClr val="00B0F0"/>
                </a:solidFill>
              </a:rPr>
              <a:t>backlog                 </a:t>
            </a:r>
          </a:p>
          <a:p>
            <a:r>
              <a:rPr lang="en-US" sz="1600" dirty="0"/>
              <a:t>   </a:t>
            </a:r>
            <a:r>
              <a:rPr lang="en-US" sz="1600" dirty="0" err="1"/>
              <a:t>po_num</a:t>
            </a:r>
            <a:r>
              <a:rPr lang="en-US" sz="1600" dirty="0"/>
              <a:t>                  </a:t>
            </a:r>
          </a:p>
          <a:p>
            <a:r>
              <a:rPr lang="en-US" sz="1600" dirty="0"/>
              <a:t>   </a:t>
            </a:r>
            <a:r>
              <a:rPr lang="en-US" sz="1600" dirty="0" err="1"/>
              <a:t>ship_date</a:t>
            </a:r>
            <a:r>
              <a:rPr lang="en-US" sz="1600" dirty="0"/>
              <a:t>               </a:t>
            </a:r>
          </a:p>
          <a:p>
            <a:r>
              <a:rPr lang="en-US" sz="1600" dirty="0">
                <a:solidFill>
                  <a:srgbClr val="00B0F0"/>
                </a:solidFill>
              </a:rPr>
              <a:t>   </a:t>
            </a:r>
            <a:r>
              <a:rPr lang="en-US" sz="1600" dirty="0" err="1">
                <a:solidFill>
                  <a:srgbClr val="00B0F0"/>
                </a:solidFill>
              </a:rPr>
              <a:t>ship_weight</a:t>
            </a:r>
            <a:r>
              <a:rPr lang="en-US" sz="1600" dirty="0">
                <a:solidFill>
                  <a:srgbClr val="00B0F0"/>
                </a:solidFill>
              </a:rPr>
              <a:t>             </a:t>
            </a:r>
          </a:p>
          <a:p>
            <a:r>
              <a:rPr lang="en-US" sz="1600" dirty="0">
                <a:solidFill>
                  <a:srgbClr val="00B0F0"/>
                </a:solidFill>
              </a:rPr>
              <a:t>   </a:t>
            </a:r>
            <a:r>
              <a:rPr lang="en-US" sz="1600" dirty="0" err="1">
                <a:solidFill>
                  <a:srgbClr val="00B0F0"/>
                </a:solidFill>
              </a:rPr>
              <a:t>ship_charge</a:t>
            </a:r>
            <a:r>
              <a:rPr lang="en-US" sz="1600" dirty="0">
                <a:solidFill>
                  <a:srgbClr val="00B0F0"/>
                </a:solidFill>
              </a:rPr>
              <a:t>             </a:t>
            </a:r>
          </a:p>
          <a:p>
            <a:r>
              <a:rPr lang="en-US" sz="1600" dirty="0">
                <a:solidFill>
                  <a:srgbClr val="7030A0"/>
                </a:solidFill>
              </a:rPr>
              <a:t>   </a:t>
            </a:r>
            <a:r>
              <a:rPr lang="en-US" sz="1600" dirty="0" err="1">
                <a:solidFill>
                  <a:srgbClr val="7030A0"/>
                </a:solidFill>
              </a:rPr>
              <a:t>paid_date</a:t>
            </a:r>
            <a:r>
              <a:rPr lang="en-US" sz="1600" dirty="0">
                <a:solidFill>
                  <a:srgbClr val="7030A0"/>
                </a:solidFill>
              </a:rPr>
              <a:t>               </a:t>
            </a:r>
          </a:p>
          <a:p>
            <a:r>
              <a:rPr lang="en-US" sz="1600" dirty="0"/>
              <a:t>CREATE TABLE items</a:t>
            </a:r>
          </a:p>
          <a:p>
            <a:r>
              <a:rPr lang="en-US" sz="1600" dirty="0" smtClean="0"/>
              <a:t>   </a:t>
            </a:r>
            <a:r>
              <a:rPr lang="en-US" sz="1600" dirty="0" err="1" smtClean="0"/>
              <a:t>item_num</a:t>
            </a:r>
            <a:r>
              <a:rPr lang="en-US" sz="1600" dirty="0" smtClean="0"/>
              <a:t>                </a:t>
            </a:r>
            <a:endParaRPr lang="en-US" sz="1600" dirty="0"/>
          </a:p>
          <a:p>
            <a:r>
              <a:rPr lang="en-US" sz="1600" dirty="0"/>
              <a:t>   </a:t>
            </a:r>
            <a:r>
              <a:rPr lang="en-US" sz="1600" dirty="0" err="1"/>
              <a:t>order_num</a:t>
            </a:r>
            <a:r>
              <a:rPr lang="en-US" sz="1600" dirty="0"/>
              <a:t>               </a:t>
            </a:r>
          </a:p>
          <a:p>
            <a:r>
              <a:rPr lang="en-US" sz="1600" dirty="0">
                <a:solidFill>
                  <a:srgbClr val="00B0F0"/>
                </a:solidFill>
              </a:rPr>
              <a:t>   </a:t>
            </a:r>
            <a:r>
              <a:rPr lang="en-US" sz="1600" dirty="0" err="1">
                <a:solidFill>
                  <a:srgbClr val="00B0F0"/>
                </a:solidFill>
              </a:rPr>
              <a:t>stock_num</a:t>
            </a:r>
            <a:r>
              <a:rPr lang="en-US" sz="1600" dirty="0">
                <a:solidFill>
                  <a:srgbClr val="00B0F0"/>
                </a:solidFill>
              </a:rPr>
              <a:t>               </a:t>
            </a:r>
          </a:p>
          <a:p>
            <a:r>
              <a:rPr lang="en-US" sz="1600" dirty="0">
                <a:solidFill>
                  <a:srgbClr val="00B0F0"/>
                </a:solidFill>
              </a:rPr>
              <a:t>   </a:t>
            </a:r>
            <a:r>
              <a:rPr lang="en-US" sz="1600" dirty="0" err="1">
                <a:solidFill>
                  <a:srgbClr val="00B0F0"/>
                </a:solidFill>
              </a:rPr>
              <a:t>manu_code</a:t>
            </a:r>
            <a:r>
              <a:rPr lang="en-US" sz="1600" dirty="0">
                <a:solidFill>
                  <a:srgbClr val="00B0F0"/>
                </a:solidFill>
              </a:rPr>
              <a:t>               </a:t>
            </a:r>
          </a:p>
          <a:p>
            <a:r>
              <a:rPr lang="en-US" sz="1600" dirty="0">
                <a:solidFill>
                  <a:srgbClr val="00B0F0"/>
                </a:solidFill>
              </a:rPr>
              <a:t>   quantity                </a:t>
            </a:r>
          </a:p>
          <a:p>
            <a:r>
              <a:rPr lang="en-US" sz="1600" dirty="0">
                <a:solidFill>
                  <a:srgbClr val="00B0F0"/>
                </a:solidFill>
              </a:rPr>
              <a:t>   </a:t>
            </a:r>
            <a:r>
              <a:rPr lang="en-US" sz="1600" dirty="0" err="1">
                <a:solidFill>
                  <a:srgbClr val="00B0F0"/>
                </a:solidFill>
              </a:rPr>
              <a:t>total_price</a:t>
            </a:r>
            <a:r>
              <a:rPr lang="en-US" sz="1600" dirty="0">
                <a:solidFill>
                  <a:srgbClr val="00B0F0"/>
                </a:solidFill>
              </a:rPr>
              <a:t> </a:t>
            </a:r>
            <a:endParaRPr lang="en-US" sz="1600" dirty="0" smtClean="0">
              <a:solidFill>
                <a:srgbClr val="00B0F0"/>
              </a:solidFill>
            </a:endParaRPr>
          </a:p>
        </p:txBody>
      </p:sp>
      <p:sp>
        <p:nvSpPr>
          <p:cNvPr id="6" name="Rounded Rectangle 5"/>
          <p:cNvSpPr/>
          <p:nvPr/>
        </p:nvSpPr>
        <p:spPr>
          <a:xfrm>
            <a:off x="329609" y="3030279"/>
            <a:ext cx="2573079" cy="478465"/>
          </a:xfrm>
          <a:prstGeom prst="round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339" y="2849665"/>
            <a:ext cx="672423" cy="839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638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59" y="708412"/>
            <a:ext cx="2848367" cy="548048"/>
          </a:xfrm>
        </p:spPr>
        <p:txBody>
          <a:bodyPr/>
          <a:lstStyle/>
          <a:p>
            <a:r>
              <a:rPr lang="en-US" dirty="0" smtClean="0"/>
              <a:t>Churn</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41</a:t>
            </a:fld>
            <a:endParaRPr lang="uk-UA" dirty="0"/>
          </a:p>
        </p:txBody>
      </p:sp>
      <p:sp>
        <p:nvSpPr>
          <p:cNvPr id="4" name="TextBox 3"/>
          <p:cNvSpPr txBox="1"/>
          <p:nvPr/>
        </p:nvSpPr>
        <p:spPr>
          <a:xfrm>
            <a:off x="224442" y="1735511"/>
            <a:ext cx="8462357" cy="3354765"/>
          </a:xfrm>
          <a:prstGeom prst="rect">
            <a:avLst/>
          </a:prstGeom>
          <a:noFill/>
        </p:spPr>
        <p:txBody>
          <a:bodyPr wrap="square" rtlCol="0">
            <a:spAutoFit/>
          </a:bodyPr>
          <a:lstStyle/>
          <a:p>
            <a:pPr marL="233363" indent="-233363">
              <a:buFont typeface="Arial" pitchFamily="34" charset="0"/>
              <a:buChar char="•"/>
            </a:pPr>
            <a:r>
              <a:rPr lang="en-US" sz="2000" dirty="0" smtClean="0"/>
              <a:t>Yearly contest, specifically 2009, focus was Churn</a:t>
            </a:r>
          </a:p>
          <a:p>
            <a:pPr marL="233363" indent="-233363">
              <a:buFont typeface="Arial" pitchFamily="34" charset="0"/>
              <a:buChar char="•"/>
            </a:pPr>
            <a:r>
              <a:rPr lang="en-US" sz="2000" dirty="0"/>
              <a:t>"The challenge </a:t>
            </a:r>
            <a:r>
              <a:rPr lang="en-US" sz="2000" dirty="0" smtClean="0"/>
              <a:t>(was) </a:t>
            </a:r>
            <a:r>
              <a:rPr lang="en-US" sz="2000" dirty="0"/>
              <a:t>to beat the in-house system developed by Orange Labs</a:t>
            </a:r>
            <a:r>
              <a:rPr lang="en-US" sz="2000" dirty="0" smtClean="0"/>
              <a:t>." </a:t>
            </a:r>
            <a:r>
              <a:rPr lang="en-US" sz="2000" dirty="0" err="1" smtClean="0"/>
              <a:t>A.k.a</a:t>
            </a:r>
            <a:r>
              <a:rPr lang="en-US" sz="2000" dirty="0" smtClean="0"/>
              <a:t>, </a:t>
            </a:r>
            <a:r>
              <a:rPr lang="en-US" sz="2000" dirty="0"/>
              <a:t>Orange Telecomm (</a:t>
            </a:r>
            <a:r>
              <a:rPr lang="en-US" sz="2000" dirty="0">
                <a:hlinkClick r:id="rId3"/>
              </a:rPr>
              <a:t>https://</a:t>
            </a:r>
            <a:r>
              <a:rPr lang="en-US" sz="2000" dirty="0" smtClean="0">
                <a:hlinkClick r:id="rId3"/>
              </a:rPr>
              <a:t>www.orange.com/en/home</a:t>
            </a:r>
            <a:r>
              <a:rPr lang="en-US" sz="2000" dirty="0" smtClean="0"/>
              <a:t>)</a:t>
            </a:r>
          </a:p>
          <a:p>
            <a:pPr marL="233363" indent="-233363">
              <a:buFont typeface="Arial" pitchFamily="34" charset="0"/>
              <a:buChar char="•"/>
            </a:pPr>
            <a:endParaRPr lang="en-US" sz="2000" dirty="0"/>
          </a:p>
          <a:p>
            <a:pPr marL="233363" indent="-233363">
              <a:buFont typeface="Arial" pitchFamily="34" charset="0"/>
              <a:buChar char="•"/>
            </a:pPr>
            <a:r>
              <a:rPr lang="en-US" sz="2000" dirty="0" smtClean="0"/>
              <a:t>3000+ real data rows (customer ID cleansed)</a:t>
            </a:r>
          </a:p>
          <a:p>
            <a:pPr marL="233363" indent="-233363">
              <a:buFont typeface="Arial" pitchFamily="34" charset="0"/>
              <a:buChar char="•"/>
            </a:pPr>
            <a:r>
              <a:rPr lang="en-US" sz="2000" dirty="0" smtClean="0"/>
              <a:t>262 lines of </a:t>
            </a:r>
            <a:r>
              <a:rPr lang="en-US" sz="2000" dirty="0" err="1" smtClean="0"/>
              <a:t>Scala</a:t>
            </a:r>
            <a:endParaRPr lang="en-US" sz="2000" dirty="0" smtClean="0"/>
          </a:p>
          <a:p>
            <a:pPr marL="233363" indent="-233363">
              <a:buFont typeface="Arial" pitchFamily="34" charset="0"/>
              <a:buChar char="•"/>
            </a:pPr>
            <a:endParaRPr lang="en-US" sz="2000" dirty="0"/>
          </a:p>
          <a:p>
            <a:pPr marL="233363" indent="-233363">
              <a:buFont typeface="Arial" pitchFamily="34" charset="0"/>
              <a:buChar char="•"/>
            </a:pPr>
            <a:r>
              <a:rPr lang="en-US" sz="2000" dirty="0" smtClean="0"/>
              <a:t>Will this customer churn ?</a:t>
            </a:r>
          </a:p>
          <a:p>
            <a:pPr marL="233363" indent="-233363">
              <a:buFont typeface="Arial" pitchFamily="34" charset="0"/>
              <a:buChar char="•"/>
            </a:pPr>
            <a:endParaRPr lang="en-US" sz="1600" dirty="0" smtClean="0"/>
          </a:p>
          <a:p>
            <a:pPr marL="233363" indent="-233363">
              <a:buFont typeface="Arial" pitchFamily="34" charset="0"/>
              <a:buChar char="•"/>
            </a:pPr>
            <a:endParaRPr lang="en-US" sz="1600"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744" y="295560"/>
            <a:ext cx="5550196" cy="118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638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Churn: Data model, telecomm</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42</a:t>
            </a:fld>
            <a:endParaRPr lang="uk-UA" dirty="0"/>
          </a:p>
        </p:txBody>
      </p:sp>
      <p:sp>
        <p:nvSpPr>
          <p:cNvPr id="4" name="TextBox 3"/>
          <p:cNvSpPr txBox="1"/>
          <p:nvPr/>
        </p:nvSpPr>
        <p:spPr>
          <a:xfrm>
            <a:off x="224442" y="903580"/>
            <a:ext cx="8723615" cy="3631763"/>
          </a:xfrm>
          <a:prstGeom prst="rect">
            <a:avLst/>
          </a:prstGeom>
          <a:noFill/>
        </p:spPr>
        <p:txBody>
          <a:bodyPr wrap="square" rtlCol="0">
            <a:spAutoFit/>
          </a:bodyPr>
          <a:lstStyle/>
          <a:p>
            <a:r>
              <a:rPr lang="en-US" sz="1800" dirty="0" smtClean="0"/>
              <a:t>State</a:t>
            </a:r>
            <a:endParaRPr lang="en-US" sz="1800" dirty="0"/>
          </a:p>
          <a:p>
            <a:r>
              <a:rPr lang="en-US" sz="1800" dirty="0"/>
              <a:t>Account length</a:t>
            </a:r>
          </a:p>
          <a:p>
            <a:r>
              <a:rPr lang="en-US" sz="1800" dirty="0"/>
              <a:t>Area code</a:t>
            </a:r>
          </a:p>
          <a:p>
            <a:r>
              <a:rPr lang="en-US" sz="1800" dirty="0"/>
              <a:t>International plan</a:t>
            </a:r>
          </a:p>
          <a:p>
            <a:r>
              <a:rPr lang="en-US" sz="1800" dirty="0"/>
              <a:t>Voice mail plan</a:t>
            </a:r>
          </a:p>
          <a:p>
            <a:r>
              <a:rPr lang="en-US" sz="1800" dirty="0"/>
              <a:t>Number </a:t>
            </a:r>
            <a:r>
              <a:rPr lang="en-US" sz="1800" dirty="0" err="1"/>
              <a:t>vmail</a:t>
            </a:r>
            <a:r>
              <a:rPr lang="en-US" sz="1800" dirty="0"/>
              <a:t> messages</a:t>
            </a:r>
          </a:p>
          <a:p>
            <a:r>
              <a:rPr lang="en-US" sz="1800" dirty="0"/>
              <a:t>Total day minutes</a:t>
            </a:r>
          </a:p>
          <a:p>
            <a:r>
              <a:rPr lang="en-US" sz="1800" dirty="0"/>
              <a:t>Total day calls </a:t>
            </a:r>
          </a:p>
          <a:p>
            <a:r>
              <a:rPr lang="en-US" sz="1800" dirty="0"/>
              <a:t>Total day charge</a:t>
            </a:r>
          </a:p>
          <a:p>
            <a:r>
              <a:rPr lang="en-US" sz="1800" dirty="0"/>
              <a:t>Total eve minutes</a:t>
            </a:r>
          </a:p>
          <a:p>
            <a:endParaRPr lang="en-US" sz="1800" dirty="0"/>
          </a:p>
          <a:p>
            <a:r>
              <a:rPr lang="en-US" sz="1600" dirty="0"/>
              <a:t>LA,117,408,No,No,0,184.5,97,31.37,351.6,80,29.89,215.8,90,9.71,8.7,4,2.35,1,False</a:t>
            </a:r>
          </a:p>
          <a:p>
            <a:r>
              <a:rPr lang="en-US" sz="1600" dirty="0"/>
              <a:t>IN,65,415,No,No,0,129.1,137,21.95,228.5,83,19.42,208.8,111,9.4,12.7,6,3.43,4,True</a:t>
            </a:r>
          </a:p>
        </p:txBody>
      </p:sp>
      <p:sp>
        <p:nvSpPr>
          <p:cNvPr id="6" name="TextBox 5"/>
          <p:cNvSpPr txBox="1"/>
          <p:nvPr/>
        </p:nvSpPr>
        <p:spPr>
          <a:xfrm>
            <a:off x="4503541" y="903580"/>
            <a:ext cx="4019973" cy="2862322"/>
          </a:xfrm>
          <a:prstGeom prst="rect">
            <a:avLst/>
          </a:prstGeom>
          <a:noFill/>
        </p:spPr>
        <p:txBody>
          <a:bodyPr wrap="square" rtlCol="0">
            <a:spAutoFit/>
          </a:bodyPr>
          <a:lstStyle/>
          <a:p>
            <a:r>
              <a:rPr lang="en-US" sz="1800" dirty="0" smtClean="0"/>
              <a:t>Total </a:t>
            </a:r>
            <a:r>
              <a:rPr lang="en-US" sz="1800" dirty="0"/>
              <a:t>eve calls </a:t>
            </a:r>
          </a:p>
          <a:p>
            <a:r>
              <a:rPr lang="en-US" sz="1800" dirty="0"/>
              <a:t>Total eve charge   </a:t>
            </a:r>
          </a:p>
          <a:p>
            <a:r>
              <a:rPr lang="en-US" sz="1800" dirty="0"/>
              <a:t>Total night minutes   </a:t>
            </a:r>
          </a:p>
          <a:p>
            <a:r>
              <a:rPr lang="en-US" sz="1800" dirty="0"/>
              <a:t>Total night calls   </a:t>
            </a:r>
          </a:p>
          <a:p>
            <a:r>
              <a:rPr lang="en-US" sz="1800" dirty="0"/>
              <a:t>Total night charge   </a:t>
            </a:r>
          </a:p>
          <a:p>
            <a:r>
              <a:rPr lang="en-US" sz="1800" dirty="0"/>
              <a:t>Total </a:t>
            </a:r>
            <a:r>
              <a:rPr lang="en-US" sz="1800" dirty="0" err="1"/>
              <a:t>intl</a:t>
            </a:r>
            <a:r>
              <a:rPr lang="en-US" sz="1800" dirty="0"/>
              <a:t> minutes   </a:t>
            </a:r>
          </a:p>
          <a:p>
            <a:r>
              <a:rPr lang="en-US" sz="1800" dirty="0"/>
              <a:t>Total </a:t>
            </a:r>
            <a:r>
              <a:rPr lang="en-US" sz="1800" dirty="0" err="1"/>
              <a:t>intl</a:t>
            </a:r>
            <a:r>
              <a:rPr lang="en-US" sz="1800" dirty="0"/>
              <a:t> calls   </a:t>
            </a:r>
          </a:p>
          <a:p>
            <a:r>
              <a:rPr lang="en-US" sz="1800" dirty="0"/>
              <a:t>Total </a:t>
            </a:r>
            <a:r>
              <a:rPr lang="en-US" sz="1800" dirty="0" err="1"/>
              <a:t>intl</a:t>
            </a:r>
            <a:r>
              <a:rPr lang="en-US" sz="1800" dirty="0"/>
              <a:t> charge   </a:t>
            </a:r>
          </a:p>
          <a:p>
            <a:r>
              <a:rPr lang="en-US" sz="1800" dirty="0"/>
              <a:t>Customer service calls   </a:t>
            </a:r>
          </a:p>
          <a:p>
            <a:r>
              <a:rPr lang="en-US" sz="1800" dirty="0" smtClean="0"/>
              <a:t>Churn  </a:t>
            </a:r>
            <a:r>
              <a:rPr lang="en-US" sz="1800" dirty="0" smtClean="0">
                <a:solidFill>
                  <a:srgbClr val="C00000"/>
                </a:solidFill>
              </a:rPr>
              <a:t>(Did they churn (label): T|F)</a:t>
            </a:r>
          </a:p>
        </p:txBody>
      </p:sp>
    </p:spTree>
    <p:extLst>
      <p:ext uri="{BB962C8B-B14F-4D97-AF65-F5344CB8AC3E}">
        <p14:creationId xmlns:p14="http://schemas.microsoft.com/office/powerpoint/2010/main" val="371463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sz="2000" dirty="0" smtClean="0"/>
              <a:t>Will this customer churn ?</a:t>
            </a:r>
            <a:endParaRPr lang="en-US" sz="2000" dirty="0"/>
          </a:p>
        </p:txBody>
      </p:sp>
      <p:sp>
        <p:nvSpPr>
          <p:cNvPr id="2" name="Title 1"/>
          <p:cNvSpPr>
            <a:spLocks noGrp="1"/>
          </p:cNvSpPr>
          <p:nvPr>
            <p:ph type="title"/>
          </p:nvPr>
        </p:nvSpPr>
        <p:spPr/>
        <p:txBody>
          <a:bodyPr/>
          <a:lstStyle/>
          <a:p>
            <a:r>
              <a:rPr lang="en-US" dirty="0" smtClean="0"/>
              <a:t>Coding the Decision Tree Classifier</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43</a:t>
            </a:fld>
            <a:endParaRPr lang="uk-UA" dirty="0"/>
          </a:p>
        </p:txBody>
      </p:sp>
    </p:spTree>
    <p:extLst>
      <p:ext uri="{BB962C8B-B14F-4D97-AF65-F5344CB8AC3E}">
        <p14:creationId xmlns:p14="http://schemas.microsoft.com/office/powerpoint/2010/main" val="371463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Churn: In </a:t>
            </a:r>
            <a:r>
              <a:rPr lang="en-US" dirty="0" err="1" smtClean="0"/>
              <a:t>Scala</a:t>
            </a:r>
            <a:r>
              <a:rPr lang="en-US" dirty="0" smtClean="0"/>
              <a:t> 1 of 14</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44</a:t>
            </a:fld>
            <a:endParaRPr lang="uk-UA" dirty="0"/>
          </a:p>
        </p:txBody>
      </p:sp>
      <p:sp>
        <p:nvSpPr>
          <p:cNvPr id="4" name="TextBox 3"/>
          <p:cNvSpPr txBox="1"/>
          <p:nvPr/>
        </p:nvSpPr>
        <p:spPr>
          <a:xfrm>
            <a:off x="224442" y="892948"/>
            <a:ext cx="8462357" cy="3323987"/>
          </a:xfrm>
          <a:prstGeom prst="rect">
            <a:avLst/>
          </a:prstGeom>
          <a:noFill/>
        </p:spPr>
        <p:txBody>
          <a:bodyPr wrap="square" rtlCol="0">
            <a:spAutoFit/>
          </a:bodyPr>
          <a:lstStyle/>
          <a:p>
            <a:r>
              <a:rPr lang="en-US" dirty="0">
                <a:latin typeface="Courier New" pitchFamily="49" charset="0"/>
                <a:cs typeface="Courier New" pitchFamily="49" charset="0"/>
              </a:rPr>
              <a:t>package </a:t>
            </a:r>
            <a:r>
              <a:rPr lang="en-US" dirty="0" err="1">
                <a:latin typeface="Courier New" pitchFamily="49" charset="0"/>
                <a:cs typeface="Courier New" pitchFamily="49" charset="0"/>
              </a:rPr>
              <a:t>com.datastax.enablement.bootcamp</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solidFill>
                  <a:srgbClr val="C00000"/>
                </a:solidFill>
                <a:latin typeface="Courier New" pitchFamily="49" charset="0"/>
                <a:cs typeface="Courier New" pitchFamily="49" charset="0"/>
              </a:rPr>
              <a:t>import </a:t>
            </a:r>
            <a:r>
              <a:rPr lang="en-US" dirty="0" err="1">
                <a:solidFill>
                  <a:srgbClr val="C00000"/>
                </a:solidFill>
                <a:latin typeface="Courier New" pitchFamily="49" charset="0"/>
                <a:cs typeface="Courier New" pitchFamily="49" charset="0"/>
              </a:rPr>
              <a:t>org.apache.spark.sql.SparkSession</a:t>
            </a:r>
            <a:endParaRPr lang="en-US" dirty="0">
              <a:solidFill>
                <a:srgbClr val="C00000"/>
              </a:solidFill>
              <a:latin typeface="Courier New" pitchFamily="49" charset="0"/>
              <a:cs typeface="Courier New" pitchFamily="49" charset="0"/>
            </a:endParaRPr>
          </a:p>
          <a:p>
            <a:r>
              <a:rPr lang="en-US" dirty="0">
                <a:solidFill>
                  <a:srgbClr val="C00000"/>
                </a:solidFill>
                <a:latin typeface="Courier New" pitchFamily="49" charset="0"/>
                <a:cs typeface="Courier New" pitchFamily="49" charset="0"/>
              </a:rPr>
              <a:t>import </a:t>
            </a:r>
            <a:r>
              <a:rPr lang="en-US" dirty="0" err="1">
                <a:solidFill>
                  <a:srgbClr val="C00000"/>
                </a:solidFill>
                <a:latin typeface="Courier New" pitchFamily="49" charset="0"/>
                <a:cs typeface="Courier New" pitchFamily="49" charset="0"/>
              </a:rPr>
              <a:t>org.apache.spark.sql.functions</a:t>
            </a:r>
            <a:r>
              <a:rPr lang="en-US" dirty="0">
                <a:solidFill>
                  <a:srgbClr val="C00000"/>
                </a:solidFill>
                <a:latin typeface="Courier New" pitchFamily="49" charset="0"/>
                <a:cs typeface="Courier New" pitchFamily="49" charset="0"/>
              </a:rPr>
              <a:t>._</a:t>
            </a:r>
          </a:p>
          <a:p>
            <a:r>
              <a:rPr lang="en-US" dirty="0">
                <a:solidFill>
                  <a:srgbClr val="C00000"/>
                </a:solidFill>
                <a:latin typeface="Courier New" pitchFamily="49" charset="0"/>
                <a:cs typeface="Courier New" pitchFamily="49" charset="0"/>
              </a:rPr>
              <a:t>import </a:t>
            </a:r>
            <a:r>
              <a:rPr lang="en-US" dirty="0" err="1">
                <a:solidFill>
                  <a:srgbClr val="C00000"/>
                </a:solidFill>
                <a:latin typeface="Courier New" pitchFamily="49" charset="0"/>
                <a:cs typeface="Courier New" pitchFamily="49" charset="0"/>
              </a:rPr>
              <a:t>org.apache.spark.sql.types</a:t>
            </a:r>
            <a:r>
              <a:rPr lang="en-US" dirty="0">
                <a:solidFill>
                  <a:srgbClr val="C00000"/>
                </a:solidFill>
                <a:latin typeface="Courier New" pitchFamily="49" charset="0"/>
                <a:cs typeface="Courier New" pitchFamily="49" charset="0"/>
              </a:rPr>
              <a:t>._</a:t>
            </a:r>
          </a:p>
          <a:p>
            <a:r>
              <a:rPr lang="en-US" dirty="0">
                <a:solidFill>
                  <a:srgbClr val="C00000"/>
                </a:solidFill>
                <a:latin typeface="Courier New" pitchFamily="49" charset="0"/>
                <a:cs typeface="Courier New" pitchFamily="49" charset="0"/>
              </a:rPr>
              <a:t>import </a:t>
            </a:r>
            <a:r>
              <a:rPr lang="en-US" dirty="0" err="1">
                <a:solidFill>
                  <a:srgbClr val="C00000"/>
                </a:solidFill>
                <a:latin typeface="Courier New" pitchFamily="49" charset="0"/>
                <a:cs typeface="Courier New" pitchFamily="49" charset="0"/>
              </a:rPr>
              <a:t>org.apache.spark.sql.Dataset</a:t>
            </a:r>
            <a:endParaRPr lang="en-US" dirty="0">
              <a:solidFill>
                <a:srgbClr val="C0000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org.apache.spark.ml.Pipeline</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org.apache.spark.ml.classification.DecisionTreeClassifier</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org.apache.spark.ml.classification.DecisionTreeClassificationModel</a:t>
            </a: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org.apache.spark.mllib.evaluation.BinaryClassificationMetrics</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org.apache.spark.ml.evaluation.BinaryClassificationEvaluator</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org.apache.spark.ml.feature.StringIndexer</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org.apache.spark.ml.tuning.ParamGridBuilder</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a:solidFill>
                  <a:srgbClr val="00B0F0"/>
                </a:solidFill>
                <a:latin typeface="Courier New" pitchFamily="49" charset="0"/>
                <a:cs typeface="Courier New" pitchFamily="49" charset="0"/>
              </a:rPr>
              <a:t>org.apache.spark.ml.tuning.CrossValidator</a:t>
            </a:r>
            <a:endParaRPr lang="en-US" dirty="0">
              <a:solidFill>
                <a:srgbClr val="00B0F0"/>
              </a:solidFill>
              <a:latin typeface="Courier New" pitchFamily="49" charset="0"/>
              <a:cs typeface="Courier New" pitchFamily="49" charset="0"/>
            </a:endParaRPr>
          </a:p>
          <a:p>
            <a:r>
              <a:rPr lang="en-US" dirty="0">
                <a:solidFill>
                  <a:srgbClr val="00B0F0"/>
                </a:solidFill>
                <a:latin typeface="Courier New" pitchFamily="49" charset="0"/>
                <a:cs typeface="Courier New" pitchFamily="49" charset="0"/>
              </a:rPr>
              <a:t>import </a:t>
            </a:r>
            <a:r>
              <a:rPr lang="en-US" dirty="0" err="1" smtClean="0">
                <a:solidFill>
                  <a:srgbClr val="00B0F0"/>
                </a:solidFill>
                <a:latin typeface="Courier New" pitchFamily="49" charset="0"/>
                <a:cs typeface="Courier New" pitchFamily="49" charset="0"/>
              </a:rPr>
              <a:t>org.apache.spark.ml.feature.VectorAssembler</a:t>
            </a:r>
            <a:endParaRPr lang="en-US" dirty="0">
              <a:solidFill>
                <a:srgbClr val="00B0F0"/>
              </a:solidFill>
              <a:latin typeface="Courier New" pitchFamily="49" charset="0"/>
              <a:cs typeface="Courier New" pitchFamily="49" charset="0"/>
            </a:endParaRPr>
          </a:p>
        </p:txBody>
      </p:sp>
    </p:spTree>
    <p:extLst>
      <p:ext uri="{BB962C8B-B14F-4D97-AF65-F5344CB8AC3E}">
        <p14:creationId xmlns:p14="http://schemas.microsoft.com/office/powerpoint/2010/main" val="1876145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2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45</a:t>
            </a:fld>
            <a:endParaRPr lang="uk-UA" dirty="0"/>
          </a:p>
        </p:txBody>
      </p:sp>
      <p:sp>
        <p:nvSpPr>
          <p:cNvPr id="4" name="TextBox 3"/>
          <p:cNvSpPr txBox="1"/>
          <p:nvPr/>
        </p:nvSpPr>
        <p:spPr>
          <a:xfrm>
            <a:off x="457200" y="892948"/>
            <a:ext cx="3730870" cy="3754874"/>
          </a:xfrm>
          <a:prstGeom prst="rect">
            <a:avLst/>
          </a:prstGeom>
          <a:noFill/>
        </p:spPr>
        <p:txBody>
          <a:bodyPr wrap="square" rtlCol="0">
            <a:spAutoFit/>
          </a:bodyPr>
          <a:lstStyle/>
          <a:p>
            <a:r>
              <a:rPr lang="en-US" dirty="0" smtClean="0">
                <a:latin typeface="Courier New" pitchFamily="49" charset="0"/>
                <a:cs typeface="Courier New" pitchFamily="49" charset="0"/>
              </a:rPr>
              <a:t>object </a:t>
            </a:r>
            <a:r>
              <a:rPr lang="en-US" dirty="0">
                <a:latin typeface="Courier New" pitchFamily="49" charset="0"/>
                <a:cs typeface="Courier New" pitchFamily="49" charset="0"/>
              </a:rPr>
              <a:t>App {</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a:solidFill>
                  <a:srgbClr val="00B0F0"/>
                </a:solidFill>
                <a:latin typeface="Courier New" pitchFamily="49" charset="0"/>
                <a:cs typeface="Courier New" pitchFamily="49" charset="0"/>
              </a:rPr>
              <a:t>case class </a:t>
            </a:r>
            <a:r>
              <a:rPr lang="en-US" dirty="0">
                <a:latin typeface="Courier New" pitchFamily="49" charset="0"/>
                <a:cs typeface="Courier New" pitchFamily="49" charset="0"/>
              </a:rPr>
              <a:t>Account</a:t>
            </a:r>
          </a:p>
          <a:p>
            <a:r>
              <a:rPr lang="en-US" dirty="0">
                <a:latin typeface="Courier New" pitchFamily="49" charset="0"/>
                <a:cs typeface="Courier New" pitchFamily="49" charset="0"/>
              </a:rPr>
              <a:t>      (</a:t>
            </a:r>
          </a:p>
          <a:p>
            <a:r>
              <a:rPr lang="en-US" dirty="0">
                <a:latin typeface="Courier New" pitchFamily="49" charset="0"/>
                <a:cs typeface="Courier New" pitchFamily="49" charset="0"/>
              </a:rPr>
              <a:t>      state: String,</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len</a:t>
            </a:r>
            <a:r>
              <a:rPr lang="en-US" dirty="0">
                <a:latin typeface="Courier New" pitchFamily="49" charset="0"/>
                <a:cs typeface="Courier New" pitchFamily="49" charset="0"/>
              </a:rPr>
              <a:t>: Integer,</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acode</a:t>
            </a:r>
            <a:r>
              <a:rPr lang="en-US" dirty="0">
                <a:latin typeface="Courier New" pitchFamily="49" charset="0"/>
                <a:cs typeface="Courier New" pitchFamily="49" charset="0"/>
              </a:rPr>
              <a:t>: String,</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intlplan</a:t>
            </a:r>
            <a:r>
              <a:rPr lang="en-US" dirty="0">
                <a:latin typeface="Courier New" pitchFamily="49" charset="0"/>
                <a:cs typeface="Courier New" pitchFamily="49" charset="0"/>
              </a:rPr>
              <a:t>: String,</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vplan</a:t>
            </a:r>
            <a:r>
              <a:rPr lang="en-US" dirty="0">
                <a:latin typeface="Courier New" pitchFamily="49" charset="0"/>
                <a:cs typeface="Courier New" pitchFamily="49" charset="0"/>
              </a:rPr>
              <a:t>: String,</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numvmail</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tdmins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tdcalls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tdcharge</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temins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tecalls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techarge</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tnmins</a:t>
            </a:r>
            <a:r>
              <a:rPr lang="en-US" dirty="0">
                <a:latin typeface="Courier New" pitchFamily="49" charset="0"/>
                <a:cs typeface="Courier New" pitchFamily="49" charset="0"/>
              </a:rPr>
              <a:t>: Double</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6" name="TextBox 5"/>
          <p:cNvSpPr txBox="1"/>
          <p:nvPr/>
        </p:nvSpPr>
        <p:spPr>
          <a:xfrm>
            <a:off x="4030898" y="1141041"/>
            <a:ext cx="3730870" cy="1815882"/>
          </a:xfrm>
          <a:prstGeom prst="rect">
            <a:avLst/>
          </a:prstGeom>
          <a:noFill/>
        </p:spPr>
        <p:txBody>
          <a:bodyPr wrap="square" rtlCol="0">
            <a:spAutoFit/>
          </a:bodyPr>
          <a:lstStyle/>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tncalls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tncharge</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timins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ticalls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ticharge</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numcs</a:t>
            </a:r>
            <a:r>
              <a:rPr lang="en-US" dirty="0">
                <a:latin typeface="Courier New" pitchFamily="49" charset="0"/>
                <a:cs typeface="Courier New" pitchFamily="49" charset="0"/>
              </a:rPr>
              <a:t>: Double,</a:t>
            </a:r>
          </a:p>
          <a:p>
            <a:r>
              <a:rPr lang="en-US" dirty="0">
                <a:latin typeface="Courier New" pitchFamily="49" charset="0"/>
                <a:cs typeface="Courier New" pitchFamily="49" charset="0"/>
              </a:rPr>
              <a:t>      churn: String</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691924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3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46</a:t>
            </a:fld>
            <a:endParaRPr lang="uk-UA" dirty="0"/>
          </a:p>
        </p:txBody>
      </p:sp>
      <p:sp>
        <p:nvSpPr>
          <p:cNvPr id="4" name="TextBox 3"/>
          <p:cNvSpPr txBox="1"/>
          <p:nvPr/>
        </p:nvSpPr>
        <p:spPr>
          <a:xfrm>
            <a:off x="224442" y="818520"/>
            <a:ext cx="8462357" cy="3539430"/>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val</a:t>
            </a:r>
            <a:r>
              <a:rPr lang="en-US" dirty="0" smtClean="0">
                <a:latin typeface="Courier New" pitchFamily="49" charset="0"/>
                <a:cs typeface="Courier New" pitchFamily="49" charset="0"/>
              </a:rPr>
              <a:t> </a:t>
            </a:r>
            <a:r>
              <a:rPr lang="en-US" dirty="0">
                <a:latin typeface="Courier New" pitchFamily="49" charset="0"/>
                <a:cs typeface="Courier New" pitchFamily="49" charset="0"/>
              </a:rPr>
              <a:t>schema = </a:t>
            </a:r>
            <a:r>
              <a:rPr lang="en-US" dirty="0" err="1">
                <a:solidFill>
                  <a:srgbClr val="00B0F0"/>
                </a:solidFill>
                <a:latin typeface="Courier New" pitchFamily="49" charset="0"/>
                <a:cs typeface="Courier New" pitchFamily="49" charset="0"/>
              </a:rPr>
              <a:t>StructType</a:t>
            </a:r>
            <a:r>
              <a:rPr lang="en-US" dirty="0">
                <a:solidFill>
                  <a:srgbClr val="00B0F0"/>
                </a:solidFill>
                <a:latin typeface="Courier New" pitchFamily="49" charset="0"/>
                <a:cs typeface="Courier New" pitchFamily="49" charset="0"/>
              </a:rPr>
              <a:t>(Array(</a:t>
            </a:r>
          </a:p>
          <a:p>
            <a:r>
              <a:rPr lang="en-US" dirty="0">
                <a:latin typeface="Courier New" pitchFamily="49" charset="0"/>
                <a:cs typeface="Courier New" pitchFamily="49" charset="0"/>
              </a:rPr>
              <a:t>      </a:t>
            </a:r>
            <a:r>
              <a:rPr lang="en-US" dirty="0" err="1">
                <a:solidFill>
                  <a:srgbClr val="00B0F0"/>
                </a:solidFill>
                <a:latin typeface="Courier New" pitchFamily="49" charset="0"/>
                <a:cs typeface="Courier New" pitchFamily="49" charset="0"/>
              </a:rPr>
              <a:t>StructField</a:t>
            </a:r>
            <a:r>
              <a:rPr lang="en-US" dirty="0">
                <a:latin typeface="Courier New" pitchFamily="49" charset="0"/>
                <a:cs typeface="Courier New" pitchFamily="49" charset="0"/>
              </a:rPr>
              <a:t>("state", </a:t>
            </a:r>
            <a:r>
              <a:rPr lang="en-US" dirty="0" err="1">
                <a:latin typeface="Courier New" pitchFamily="49" charset="0"/>
                <a:cs typeface="Courier New" pitchFamily="49" charset="0"/>
              </a:rPr>
              <a:t>StringType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len</a:t>
            </a:r>
            <a:r>
              <a:rPr lang="en-US" dirty="0">
                <a:latin typeface="Courier New" pitchFamily="49" charset="0"/>
                <a:cs typeface="Courier New" pitchFamily="49" charset="0"/>
              </a:rPr>
              <a:t>", </a:t>
            </a:r>
            <a:r>
              <a:rPr lang="en-US" dirty="0" err="1">
                <a:latin typeface="Courier New" pitchFamily="49" charset="0"/>
                <a:cs typeface="Courier New" pitchFamily="49" charset="0"/>
              </a:rPr>
              <a:t>IntegerType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acode</a:t>
            </a:r>
            <a:r>
              <a:rPr lang="en-US" dirty="0">
                <a:latin typeface="Courier New" pitchFamily="49" charset="0"/>
                <a:cs typeface="Courier New" pitchFamily="49" charset="0"/>
              </a:rPr>
              <a:t>", </a:t>
            </a:r>
            <a:r>
              <a:rPr lang="en-US" dirty="0" err="1">
                <a:latin typeface="Courier New" pitchFamily="49" charset="0"/>
                <a:cs typeface="Courier New" pitchFamily="49" charset="0"/>
              </a:rPr>
              <a:t>StringType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intlplan</a:t>
            </a:r>
            <a:r>
              <a:rPr lang="en-US" dirty="0">
                <a:latin typeface="Courier New" pitchFamily="49" charset="0"/>
                <a:cs typeface="Courier New" pitchFamily="49" charset="0"/>
              </a:rPr>
              <a:t>", </a:t>
            </a:r>
            <a:r>
              <a:rPr lang="en-US" dirty="0" err="1">
                <a:latin typeface="Courier New" pitchFamily="49" charset="0"/>
                <a:cs typeface="Courier New" pitchFamily="49" charset="0"/>
              </a:rPr>
              <a:t>StringType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vplan</a:t>
            </a:r>
            <a:r>
              <a:rPr lang="en-US" dirty="0">
                <a:latin typeface="Courier New" pitchFamily="49" charset="0"/>
                <a:cs typeface="Courier New" pitchFamily="49" charset="0"/>
              </a:rPr>
              <a:t>", </a:t>
            </a:r>
            <a:r>
              <a:rPr lang="en-US" dirty="0" err="1">
                <a:latin typeface="Courier New" pitchFamily="49" charset="0"/>
                <a:cs typeface="Courier New" pitchFamily="49" charset="0"/>
              </a:rPr>
              <a:t>StringType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numvmail</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tdmins</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tncharge</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timins</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ticalls</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ticharge</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a:t>
            </a:r>
            <a:r>
              <a:rPr lang="en-US" dirty="0" err="1">
                <a:latin typeface="Courier New" pitchFamily="49" charset="0"/>
                <a:cs typeface="Courier New" pitchFamily="49" charset="0"/>
              </a:rPr>
              <a:t>numcs</a:t>
            </a:r>
            <a:r>
              <a:rPr lang="en-US" dirty="0">
                <a:latin typeface="Courier New" pitchFamily="49" charset="0"/>
                <a:cs typeface="Courier New" pitchFamily="49" charset="0"/>
              </a:rPr>
              <a:t>", </a:t>
            </a:r>
            <a:r>
              <a:rPr lang="en-US" dirty="0" err="1">
                <a:latin typeface="Courier New" pitchFamily="49" charset="0"/>
                <a:cs typeface="Courier New" pitchFamily="49" charset="0"/>
              </a:rPr>
              <a:t>DoubleType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StructField</a:t>
            </a:r>
            <a:r>
              <a:rPr lang="en-US" dirty="0">
                <a:latin typeface="Courier New" pitchFamily="49" charset="0"/>
                <a:cs typeface="Courier New" pitchFamily="49" charset="0"/>
              </a:rPr>
              <a:t>("churn", </a:t>
            </a:r>
            <a:r>
              <a:rPr lang="en-US" dirty="0" err="1">
                <a:latin typeface="Courier New" pitchFamily="49" charset="0"/>
                <a:cs typeface="Courier New" pitchFamily="49" charset="0"/>
              </a:rPr>
              <a:t>StringType</a:t>
            </a:r>
            <a:r>
              <a:rPr lang="en-US" dirty="0">
                <a:latin typeface="Courier New" pitchFamily="49" charset="0"/>
                <a:cs typeface="Courier New" pitchFamily="49" charset="0"/>
              </a:rPr>
              <a:t>, true)</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46276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2" y="361320"/>
            <a:ext cx="8462357" cy="3970318"/>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def</a:t>
            </a:r>
            <a:r>
              <a:rPr lang="en-US" dirty="0">
                <a:latin typeface="Courier New" pitchFamily="49" charset="0"/>
                <a:cs typeface="Courier New" pitchFamily="49" charset="0"/>
              </a:rPr>
              <a:t> main(</a:t>
            </a:r>
            <a:r>
              <a:rPr lang="en-US" dirty="0" err="1">
                <a:latin typeface="Courier New" pitchFamily="49" charset="0"/>
                <a:cs typeface="Courier New" pitchFamily="49" charset="0"/>
              </a:rPr>
              <a:t>args</a:t>
            </a:r>
            <a:r>
              <a:rPr lang="en-US" dirty="0">
                <a:latin typeface="Courier New" pitchFamily="49" charset="0"/>
                <a:cs typeface="Courier New" pitchFamily="49" charset="0"/>
              </a:rPr>
              <a:t>: Array[String]) {</a:t>
            </a: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spark: </a:t>
            </a:r>
            <a:r>
              <a:rPr lang="en-US" dirty="0" err="1">
                <a:latin typeface="Courier New" pitchFamily="49" charset="0"/>
                <a:cs typeface="Courier New" pitchFamily="49" charset="0"/>
              </a:rPr>
              <a:t>SparkSession</a:t>
            </a:r>
            <a:r>
              <a:rPr lang="en-US" dirty="0">
                <a:latin typeface="Courier New" pitchFamily="49" charset="0"/>
                <a:cs typeface="Courier New" pitchFamily="49" charset="0"/>
              </a:rPr>
              <a:t> = </a:t>
            </a:r>
            <a:r>
              <a:rPr lang="en-US" dirty="0" err="1">
                <a:latin typeface="Courier New" pitchFamily="49" charset="0"/>
                <a:cs typeface="Courier New" pitchFamily="49" charset="0"/>
              </a:rPr>
              <a:t>SparkSession.builder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appName</a:t>
            </a:r>
            <a:r>
              <a:rPr lang="en-US" dirty="0">
                <a:latin typeface="Courier New" pitchFamily="49" charset="0"/>
                <a:cs typeface="Courier New" pitchFamily="49" charset="0"/>
              </a:rPr>
              <a:t>("churn").</a:t>
            </a:r>
            <a:r>
              <a:rPr lang="en-US" dirty="0" err="1">
                <a:latin typeface="Courier New" pitchFamily="49" charset="0"/>
                <a:cs typeface="Courier New" pitchFamily="49" charset="0"/>
              </a:rPr>
              <a:t>getOrCreate</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import </a:t>
            </a:r>
            <a:r>
              <a:rPr lang="en-US" dirty="0" err="1">
                <a:latin typeface="Courier New" pitchFamily="49" charset="0"/>
                <a:cs typeface="Courier New" pitchFamily="49" charset="0"/>
              </a:rPr>
              <a:t>spark.implicits</a:t>
            </a:r>
            <a:r>
              <a:rPr lang="en-US" dirty="0">
                <a:latin typeface="Courier New" pitchFamily="49" charset="0"/>
                <a:cs typeface="Courier New" pitchFamily="49" charset="0"/>
              </a:rPr>
              <a:t>._</a:t>
            </a: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train: Dataset[Account] = </a:t>
            </a:r>
            <a:r>
              <a:rPr lang="en-US" dirty="0" err="1">
                <a:latin typeface="Courier New" pitchFamily="49" charset="0"/>
                <a:cs typeface="Courier New" pitchFamily="49" charset="0"/>
              </a:rPr>
              <a:t>spark.read.option</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inferSchema</a:t>
            </a:r>
            <a:r>
              <a:rPr lang="en-US" dirty="0">
                <a:latin typeface="Courier New" pitchFamily="49" charset="0"/>
                <a:cs typeface="Courier New" pitchFamily="49" charset="0"/>
              </a:rPr>
              <a:t>", "false").</a:t>
            </a:r>
          </a:p>
          <a:p>
            <a:r>
              <a:rPr lang="en-US" dirty="0">
                <a:latin typeface="Courier New" pitchFamily="49" charset="0"/>
                <a:cs typeface="Courier New" pitchFamily="49" charset="0"/>
              </a:rPr>
              <a:t>         schema(schema).</a:t>
            </a:r>
            <a:r>
              <a:rPr lang="en-US" dirty="0" err="1">
                <a:latin typeface="Courier New" pitchFamily="49" charset="0"/>
                <a:cs typeface="Courier New" pitchFamily="49" charset="0"/>
              </a:rPr>
              <a:t>csv</a:t>
            </a:r>
            <a:r>
              <a:rPr lang="en-US" dirty="0">
                <a:latin typeface="Courier New" pitchFamily="49" charset="0"/>
                <a:cs typeface="Courier New" pitchFamily="49" charset="0"/>
              </a:rPr>
              <a:t>(</a:t>
            </a:r>
          </a:p>
          <a:p>
            <a:r>
              <a:rPr lang="en-US" dirty="0">
                <a:latin typeface="Courier New" pitchFamily="49" charset="0"/>
                <a:cs typeface="Courier New" pitchFamily="49" charset="0"/>
              </a:rPr>
              <a:t>         "file:///opt/dse_ml/churn-bigml-80.csv").</a:t>
            </a:r>
          </a:p>
          <a:p>
            <a:r>
              <a:rPr lang="en-US" dirty="0">
                <a:latin typeface="Courier New" pitchFamily="49" charset="0"/>
                <a:cs typeface="Courier New" pitchFamily="49" charset="0"/>
              </a:rPr>
              <a:t>         as[Account]</a:t>
            </a:r>
          </a:p>
          <a:p>
            <a:r>
              <a:rPr lang="en-US" dirty="0">
                <a:solidFill>
                  <a:schemeClr val="tx1"/>
                </a:solidFill>
                <a:latin typeface="Courier New" pitchFamily="49" charset="0"/>
                <a:cs typeface="Courier New" pitchFamily="49" charset="0"/>
              </a:rPr>
              <a:t>      </a:t>
            </a:r>
            <a:r>
              <a:rPr lang="en-US" dirty="0" err="1">
                <a:solidFill>
                  <a:schemeClr val="tx1"/>
                </a:solidFill>
                <a:latin typeface="Courier New" pitchFamily="49" charset="0"/>
                <a:cs typeface="Courier New" pitchFamily="49" charset="0"/>
              </a:rPr>
              <a:t>train.take</a:t>
            </a:r>
            <a:r>
              <a:rPr lang="en-US" dirty="0">
                <a:solidFill>
                  <a:schemeClr val="tx1"/>
                </a:solidFill>
                <a:latin typeface="Courier New" pitchFamily="49" charset="0"/>
                <a:cs typeface="Courier New" pitchFamily="49" charset="0"/>
              </a:rPr>
              <a:t>(1)</a:t>
            </a:r>
          </a:p>
          <a:p>
            <a:r>
              <a:rPr lang="en-US" dirty="0">
                <a:solidFill>
                  <a:schemeClr val="tx1"/>
                </a:solidFill>
                <a:latin typeface="Courier New" pitchFamily="49" charset="0"/>
                <a:cs typeface="Courier New" pitchFamily="49" charset="0"/>
              </a:rPr>
              <a:t>      </a:t>
            </a:r>
            <a:r>
              <a:rPr lang="en-US" dirty="0" err="1">
                <a:solidFill>
                  <a:schemeClr val="tx1"/>
                </a:solidFill>
                <a:latin typeface="Courier New" pitchFamily="49" charset="0"/>
                <a:cs typeface="Courier New" pitchFamily="49" charset="0"/>
              </a:rPr>
              <a:t>train.cache</a:t>
            </a:r>
            <a:endParaRPr lang="en-US" dirty="0">
              <a:solidFill>
                <a:schemeClr val="tx1"/>
              </a:solidFill>
              <a:latin typeface="Courier New" pitchFamily="49" charset="0"/>
              <a:cs typeface="Courier New" pitchFamily="49" charset="0"/>
            </a:endParaRPr>
          </a:p>
          <a:p>
            <a:r>
              <a:rPr lang="en-US" dirty="0">
                <a:solidFill>
                  <a:schemeClr val="tx1"/>
                </a:solidFill>
                <a:latin typeface="Courier New" pitchFamily="49" charset="0"/>
                <a:cs typeface="Courier New" pitchFamily="49" charset="0"/>
              </a:rPr>
              <a:t>         //</a:t>
            </a:r>
          </a:p>
          <a:p>
            <a:r>
              <a:rPr lang="en-US" dirty="0">
                <a:solidFill>
                  <a:schemeClr val="tx1"/>
                </a:solidFill>
                <a:latin typeface="Courier New" pitchFamily="49" charset="0"/>
                <a:cs typeface="Courier New" pitchFamily="49" charset="0"/>
              </a:rPr>
              <a:t>      </a:t>
            </a:r>
            <a:r>
              <a:rPr lang="en-US" dirty="0" err="1">
                <a:solidFill>
                  <a:schemeClr val="tx1"/>
                </a:solidFill>
                <a:latin typeface="Courier New" pitchFamily="49" charset="0"/>
                <a:cs typeface="Courier New" pitchFamily="49" charset="0"/>
              </a:rPr>
              <a:t>println</a:t>
            </a:r>
            <a:r>
              <a:rPr lang="en-US" dirty="0">
                <a:solidFill>
                  <a:schemeClr val="tx1"/>
                </a:solidFill>
                <a:latin typeface="Courier New" pitchFamily="49" charset="0"/>
                <a:cs typeface="Courier New" pitchFamily="49" charset="0"/>
              </a:rPr>
              <a:t>(</a:t>
            </a:r>
            <a:r>
              <a:rPr lang="en-US" dirty="0" err="1">
                <a:solidFill>
                  <a:schemeClr val="tx1"/>
                </a:solidFill>
                <a:latin typeface="Courier New" pitchFamily="49" charset="0"/>
                <a:cs typeface="Courier New" pitchFamily="49" charset="0"/>
              </a:rPr>
              <a:t>train.count</a:t>
            </a:r>
            <a:r>
              <a:rPr lang="en-US" dirty="0" smtClean="0">
                <a:solidFill>
                  <a:schemeClr val="tx1"/>
                </a:solidFill>
                <a:latin typeface="Courier New" pitchFamily="49" charset="0"/>
                <a:cs typeface="Courier New" pitchFamily="49" charset="0"/>
              </a:rPr>
              <a:t>)</a:t>
            </a:r>
            <a:endParaRPr lang="en-US" dirty="0">
              <a:solidFill>
                <a:schemeClr val="tx1"/>
              </a:solidFill>
              <a:latin typeface="Courier New" pitchFamily="49" charset="0"/>
              <a:cs typeface="Courier New" pitchFamily="49" charset="0"/>
            </a:endParaRPr>
          </a:p>
        </p:txBody>
      </p:sp>
      <p:sp>
        <p:nvSpPr>
          <p:cNvPr id="2" name="Title 1"/>
          <p:cNvSpPr>
            <a:spLocks noGrp="1"/>
          </p:cNvSpPr>
          <p:nvPr>
            <p:ph type="title"/>
          </p:nvPr>
        </p:nvSpPr>
        <p:spPr>
          <a:xfrm>
            <a:off x="5071731" y="270472"/>
            <a:ext cx="3870250" cy="548048"/>
          </a:xfrm>
        </p:spPr>
        <p:txBody>
          <a:bodyPr/>
          <a:lstStyle/>
          <a:p>
            <a:r>
              <a:rPr lang="en-US" dirty="0"/>
              <a:t>Churn: In </a:t>
            </a:r>
            <a:r>
              <a:rPr lang="en-US" dirty="0" err="1"/>
              <a:t>Scala</a:t>
            </a:r>
            <a:r>
              <a:rPr lang="en-US" dirty="0"/>
              <a:t> </a:t>
            </a:r>
            <a:r>
              <a:rPr lang="en-US" dirty="0" smtClean="0"/>
              <a:t>4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47</a:t>
            </a:fld>
            <a:endParaRPr lang="uk-UA" dirty="0"/>
          </a:p>
        </p:txBody>
      </p:sp>
    </p:spTree>
    <p:extLst>
      <p:ext uri="{BB962C8B-B14F-4D97-AF65-F5344CB8AC3E}">
        <p14:creationId xmlns:p14="http://schemas.microsoft.com/office/powerpoint/2010/main" val="3607601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5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48</a:t>
            </a:fld>
            <a:endParaRPr lang="uk-UA" dirty="0"/>
          </a:p>
        </p:txBody>
      </p:sp>
      <p:sp>
        <p:nvSpPr>
          <p:cNvPr id="4" name="TextBox 3"/>
          <p:cNvSpPr txBox="1"/>
          <p:nvPr/>
        </p:nvSpPr>
        <p:spPr>
          <a:xfrm>
            <a:off x="224442" y="818520"/>
            <a:ext cx="8462357" cy="3754874"/>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test: Dataset[Account] = </a:t>
            </a:r>
            <a:r>
              <a:rPr lang="en-US" dirty="0" err="1">
                <a:latin typeface="Courier New" pitchFamily="49" charset="0"/>
                <a:cs typeface="Courier New" pitchFamily="49" charset="0"/>
              </a:rPr>
              <a:t>spark.read.option</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inferSchema</a:t>
            </a:r>
            <a:r>
              <a:rPr lang="en-US" dirty="0">
                <a:latin typeface="Courier New" pitchFamily="49" charset="0"/>
                <a:cs typeface="Courier New" pitchFamily="49" charset="0"/>
              </a:rPr>
              <a:t>", "false").</a:t>
            </a:r>
          </a:p>
          <a:p>
            <a:r>
              <a:rPr lang="en-US" dirty="0">
                <a:latin typeface="Courier New" pitchFamily="49" charset="0"/>
                <a:cs typeface="Courier New" pitchFamily="49" charset="0"/>
              </a:rPr>
              <a:t>         schema(schema).</a:t>
            </a:r>
            <a:r>
              <a:rPr lang="en-US" dirty="0" err="1">
                <a:latin typeface="Courier New" pitchFamily="49" charset="0"/>
                <a:cs typeface="Courier New" pitchFamily="49" charset="0"/>
              </a:rPr>
              <a:t>csv</a:t>
            </a:r>
            <a:r>
              <a:rPr lang="en-US" dirty="0">
                <a:latin typeface="Courier New" pitchFamily="49" charset="0"/>
                <a:cs typeface="Courier New" pitchFamily="49" charset="0"/>
              </a:rPr>
              <a:t>(</a:t>
            </a:r>
          </a:p>
          <a:p>
            <a:r>
              <a:rPr lang="en-US" dirty="0">
                <a:latin typeface="Courier New" pitchFamily="49" charset="0"/>
                <a:cs typeface="Courier New" pitchFamily="49" charset="0"/>
              </a:rPr>
              <a:t>         "file:///opt/dse_ml/churn-bigml-20.csv").</a:t>
            </a:r>
          </a:p>
          <a:p>
            <a:r>
              <a:rPr lang="en-US" dirty="0">
                <a:latin typeface="Courier New" pitchFamily="49" charset="0"/>
                <a:cs typeface="Courier New" pitchFamily="49" charset="0"/>
              </a:rPr>
              <a:t>         as[Account]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test.take</a:t>
            </a:r>
            <a:r>
              <a:rPr lang="en-US" dirty="0">
                <a:latin typeface="Courier New" pitchFamily="49" charset="0"/>
                <a:cs typeface="Courier New" pitchFamily="49" charset="0"/>
              </a:rPr>
              <a:t>(2)</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t>
            </a:r>
            <a:r>
              <a:rPr lang="en-US" dirty="0" err="1">
                <a:latin typeface="Courier New" pitchFamily="49" charset="0"/>
                <a:cs typeface="Courier New" pitchFamily="49" charset="0"/>
              </a:rPr>
              <a:t>test.count</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test.cache</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train.printSchema</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train.show</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solidFill>
                  <a:srgbClr val="C00000"/>
                </a:solidFill>
                <a:latin typeface="Courier New" pitchFamily="49" charset="0"/>
                <a:cs typeface="Courier New" pitchFamily="49" charset="0"/>
              </a:rPr>
              <a:t>train.createOrReplaceTempView</a:t>
            </a:r>
            <a:r>
              <a:rPr lang="en-US" dirty="0">
                <a:solidFill>
                  <a:srgbClr val="C00000"/>
                </a:solidFill>
                <a:latin typeface="Courier New" pitchFamily="49" charset="0"/>
                <a:cs typeface="Courier New" pitchFamily="49" charset="0"/>
              </a:rPr>
              <a:t>("account")</a:t>
            </a:r>
          </a:p>
          <a:p>
            <a:r>
              <a:rPr lang="en-US" dirty="0">
                <a:solidFill>
                  <a:srgbClr val="C00000"/>
                </a:solidFill>
                <a:latin typeface="Courier New" pitchFamily="49" charset="0"/>
                <a:cs typeface="Courier New" pitchFamily="49" charset="0"/>
              </a:rPr>
              <a:t>      </a:t>
            </a:r>
            <a:r>
              <a:rPr lang="en-US" dirty="0" err="1">
                <a:solidFill>
                  <a:srgbClr val="C00000"/>
                </a:solidFill>
                <a:latin typeface="Courier New" pitchFamily="49" charset="0"/>
                <a:cs typeface="Courier New" pitchFamily="49" charset="0"/>
              </a:rPr>
              <a:t>spark.catalog.cacheTable</a:t>
            </a:r>
            <a:r>
              <a:rPr lang="en-US" dirty="0">
                <a:solidFill>
                  <a:srgbClr val="C00000"/>
                </a:solidFill>
                <a:latin typeface="Courier New" pitchFamily="49" charset="0"/>
                <a:cs typeface="Courier New" pitchFamily="49" charset="0"/>
              </a:rPr>
              <a:t>("account")</a:t>
            </a:r>
          </a:p>
          <a:p>
            <a:endParaRPr lang="en-US" dirty="0">
              <a:solidFill>
                <a:srgbClr val="C00000"/>
              </a:solidFill>
              <a:latin typeface="Courier New" pitchFamily="49" charset="0"/>
              <a:cs typeface="Courier New" pitchFamily="49" charset="0"/>
            </a:endParaRPr>
          </a:p>
          <a:p>
            <a:r>
              <a:rPr lang="en-US" dirty="0">
                <a:solidFill>
                  <a:srgbClr val="C00000"/>
                </a:solidFill>
                <a:latin typeface="Courier New" pitchFamily="49" charset="0"/>
                <a:cs typeface="Courier New" pitchFamily="49" charset="0"/>
              </a:rPr>
              <a:t>      </a:t>
            </a:r>
            <a:r>
              <a:rPr lang="en-US" dirty="0" err="1">
                <a:solidFill>
                  <a:srgbClr val="C00000"/>
                </a:solidFill>
                <a:latin typeface="Courier New" pitchFamily="49" charset="0"/>
                <a:cs typeface="Courier New" pitchFamily="49" charset="0"/>
              </a:rPr>
              <a:t>train.groupBy</a:t>
            </a:r>
            <a:r>
              <a:rPr lang="en-US" dirty="0">
                <a:solidFill>
                  <a:srgbClr val="C00000"/>
                </a:solidFill>
                <a:latin typeface="Courier New" pitchFamily="49" charset="0"/>
                <a:cs typeface="Courier New" pitchFamily="49" charset="0"/>
              </a:rPr>
              <a:t>("churn").</a:t>
            </a:r>
            <a:r>
              <a:rPr lang="en-US" dirty="0" err="1" smtClean="0">
                <a:solidFill>
                  <a:srgbClr val="C00000"/>
                </a:solidFill>
                <a:latin typeface="Courier New" pitchFamily="49" charset="0"/>
                <a:cs typeface="Courier New" pitchFamily="49" charset="0"/>
              </a:rPr>
              <a:t>count.show</a:t>
            </a:r>
            <a:endParaRPr lang="en-US" dirty="0">
              <a:solidFill>
                <a:srgbClr val="C00000"/>
              </a:solidFill>
              <a:latin typeface="Courier New" pitchFamily="49" charset="0"/>
              <a:cs typeface="Courier New" pitchFamily="49" charset="0"/>
            </a:endParaRPr>
          </a:p>
        </p:txBody>
      </p:sp>
    </p:spTree>
    <p:extLst>
      <p:ext uri="{BB962C8B-B14F-4D97-AF65-F5344CB8AC3E}">
        <p14:creationId xmlns:p14="http://schemas.microsoft.com/office/powerpoint/2010/main" val="595225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6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49</a:t>
            </a:fld>
            <a:endParaRPr lang="uk-UA" dirty="0"/>
          </a:p>
        </p:txBody>
      </p:sp>
      <p:sp>
        <p:nvSpPr>
          <p:cNvPr id="4" name="TextBox 3"/>
          <p:cNvSpPr txBox="1"/>
          <p:nvPr/>
        </p:nvSpPr>
        <p:spPr>
          <a:xfrm>
            <a:off x="224442" y="1148129"/>
            <a:ext cx="8462357" cy="2462213"/>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fractions = Map("False" -&gt; .17, "True" -&gt; 1.0)</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 Here we're keeping all instances of the Churn=True class,</a:t>
            </a:r>
          </a:p>
          <a:p>
            <a:r>
              <a:rPr lang="en-US" dirty="0">
                <a:latin typeface="Courier New" pitchFamily="49" charset="0"/>
                <a:cs typeface="Courier New" pitchFamily="49" charset="0"/>
              </a:rPr>
              <a:t>      // but </a:t>
            </a:r>
            <a:r>
              <a:rPr lang="en-US" dirty="0" err="1">
                <a:latin typeface="Courier New" pitchFamily="49" charset="0"/>
                <a:cs typeface="Courier New" pitchFamily="49" charset="0"/>
              </a:rPr>
              <a:t>downsampling</a:t>
            </a:r>
            <a:r>
              <a:rPr lang="en-US" dirty="0">
                <a:latin typeface="Courier New" pitchFamily="49" charset="0"/>
                <a:cs typeface="Courier New" pitchFamily="49" charset="0"/>
              </a:rPr>
              <a:t> the Churn=False class to a fraction of 388/2278.</a:t>
            </a:r>
          </a:p>
          <a:p>
            <a:r>
              <a:rPr lang="en-US" dirty="0">
                <a:latin typeface="Courier New" pitchFamily="49" charset="0"/>
                <a:cs typeface="Courier New" pitchFamily="49" charset="0"/>
              </a:rPr>
              <a:t>      </a:t>
            </a:r>
            <a:r>
              <a:rPr lang="en-US" dirty="0" err="1">
                <a:solidFill>
                  <a:srgbClr val="7030A0"/>
                </a:solidFill>
                <a:latin typeface="Courier New" pitchFamily="49" charset="0"/>
                <a:cs typeface="Courier New" pitchFamily="49" charset="0"/>
              </a:rPr>
              <a:t>val</a:t>
            </a:r>
            <a:r>
              <a:rPr lang="en-US" dirty="0">
                <a:solidFill>
                  <a:srgbClr val="7030A0"/>
                </a:solidFill>
                <a:latin typeface="Courier New" pitchFamily="49" charset="0"/>
                <a:cs typeface="Courier New" pitchFamily="49" charset="0"/>
              </a:rPr>
              <a:t> strain = </a:t>
            </a:r>
            <a:r>
              <a:rPr lang="en-US" dirty="0" err="1">
                <a:solidFill>
                  <a:srgbClr val="7030A0"/>
                </a:solidFill>
                <a:latin typeface="Courier New" pitchFamily="49" charset="0"/>
                <a:cs typeface="Courier New" pitchFamily="49" charset="0"/>
              </a:rPr>
              <a:t>train.stat.sampleBy</a:t>
            </a:r>
            <a:r>
              <a:rPr lang="en-US" dirty="0">
                <a:solidFill>
                  <a:srgbClr val="7030A0"/>
                </a:solidFill>
                <a:latin typeface="Courier New" pitchFamily="49" charset="0"/>
                <a:cs typeface="Courier New" pitchFamily="49" charset="0"/>
              </a:rPr>
              <a:t>("churn", fractions, 36L)</a:t>
            </a:r>
          </a:p>
          <a:p>
            <a:r>
              <a:rPr lang="en-US" dirty="0">
                <a:solidFill>
                  <a:srgbClr val="7030A0"/>
                </a:solidFill>
                <a:latin typeface="Courier New" pitchFamily="49" charset="0"/>
                <a:cs typeface="Courier New" pitchFamily="49" charset="0"/>
              </a:rPr>
              <a:t>         //</a:t>
            </a:r>
          </a:p>
          <a:p>
            <a:r>
              <a:rPr lang="en-US" dirty="0">
                <a:solidFill>
                  <a:srgbClr val="7030A0"/>
                </a:solidFill>
                <a:latin typeface="Courier New" pitchFamily="49" charset="0"/>
                <a:cs typeface="Courier New" pitchFamily="49" charset="0"/>
              </a:rPr>
              <a:t>      </a:t>
            </a:r>
            <a:r>
              <a:rPr lang="en-US" dirty="0" err="1">
                <a:solidFill>
                  <a:srgbClr val="7030A0"/>
                </a:solidFill>
                <a:latin typeface="Courier New" pitchFamily="49" charset="0"/>
                <a:cs typeface="Courier New" pitchFamily="49" charset="0"/>
              </a:rPr>
              <a:t>strain.groupBy</a:t>
            </a:r>
            <a:r>
              <a:rPr lang="en-US" dirty="0">
                <a:solidFill>
                  <a:srgbClr val="7030A0"/>
                </a:solidFill>
                <a:latin typeface="Courier New" pitchFamily="49" charset="0"/>
                <a:cs typeface="Courier New" pitchFamily="49" charset="0"/>
              </a:rPr>
              <a:t>("churn").</a:t>
            </a:r>
            <a:r>
              <a:rPr lang="en-US" dirty="0" err="1">
                <a:solidFill>
                  <a:srgbClr val="7030A0"/>
                </a:solidFill>
                <a:latin typeface="Courier New" pitchFamily="49" charset="0"/>
                <a:cs typeface="Courier New" pitchFamily="49" charset="0"/>
              </a:rPr>
              <a:t>count.show</a:t>
            </a:r>
            <a:endParaRPr lang="en-US" dirty="0">
              <a:solidFill>
                <a:srgbClr val="7030A0"/>
              </a:solidFill>
              <a:latin typeface="Courier New" pitchFamily="49" charset="0"/>
              <a:cs typeface="Courier New" pitchFamily="49" charset="0"/>
            </a:endParaRPr>
          </a:p>
          <a:p>
            <a:r>
              <a:rPr lang="en-US" dirty="0">
                <a:solidFill>
                  <a:srgbClr val="7030A0"/>
                </a:solidFill>
                <a:latin typeface="Courier New" pitchFamily="49" charset="0"/>
                <a:cs typeface="Courier New" pitchFamily="49" charset="0"/>
              </a:rPr>
              <a:t>      </a:t>
            </a:r>
            <a:r>
              <a:rPr lang="en-US" dirty="0" err="1">
                <a:solidFill>
                  <a:srgbClr val="7030A0"/>
                </a:solidFill>
                <a:latin typeface="Courier New" pitchFamily="49" charset="0"/>
                <a:cs typeface="Courier New" pitchFamily="49" charset="0"/>
              </a:rPr>
              <a:t>val</a:t>
            </a:r>
            <a:r>
              <a:rPr lang="en-US" dirty="0">
                <a:solidFill>
                  <a:srgbClr val="7030A0"/>
                </a:solidFill>
                <a:latin typeface="Courier New" pitchFamily="49" charset="0"/>
                <a:cs typeface="Courier New" pitchFamily="49" charset="0"/>
              </a:rPr>
              <a:t> </a:t>
            </a:r>
            <a:r>
              <a:rPr lang="en-US" dirty="0" err="1">
                <a:solidFill>
                  <a:srgbClr val="7030A0"/>
                </a:solidFill>
                <a:latin typeface="Courier New" pitchFamily="49" charset="0"/>
                <a:cs typeface="Courier New" pitchFamily="49" charset="0"/>
              </a:rPr>
              <a:t>ntrain</a:t>
            </a:r>
            <a:r>
              <a:rPr lang="en-US" dirty="0">
                <a:solidFill>
                  <a:srgbClr val="7030A0"/>
                </a:solidFill>
                <a:latin typeface="Courier New" pitchFamily="49" charset="0"/>
                <a:cs typeface="Courier New" pitchFamily="49" charset="0"/>
              </a:rPr>
              <a:t> = </a:t>
            </a:r>
            <a:r>
              <a:rPr lang="en-US" dirty="0" err="1">
                <a:solidFill>
                  <a:srgbClr val="7030A0"/>
                </a:solidFill>
                <a:latin typeface="Courier New" pitchFamily="49" charset="0"/>
                <a:cs typeface="Courier New" pitchFamily="49" charset="0"/>
              </a:rPr>
              <a:t>strain.drop</a:t>
            </a:r>
            <a:r>
              <a:rPr lang="en-US" dirty="0">
                <a:solidFill>
                  <a:srgbClr val="7030A0"/>
                </a:solidFill>
                <a:latin typeface="Courier New" pitchFamily="49" charset="0"/>
                <a:cs typeface="Courier New" pitchFamily="49" charset="0"/>
              </a:rPr>
              <a:t>("state").drop("</a:t>
            </a:r>
            <a:r>
              <a:rPr lang="en-US" dirty="0" err="1">
                <a:solidFill>
                  <a:srgbClr val="7030A0"/>
                </a:solidFill>
                <a:latin typeface="Courier New" pitchFamily="49" charset="0"/>
                <a:cs typeface="Courier New" pitchFamily="49" charset="0"/>
              </a:rPr>
              <a:t>acode</a:t>
            </a:r>
            <a:r>
              <a:rPr lang="en-US" dirty="0">
                <a:solidFill>
                  <a:srgbClr val="7030A0"/>
                </a:solidFill>
                <a:latin typeface="Courier New" pitchFamily="49" charset="0"/>
                <a:cs typeface="Courier New" pitchFamily="49" charset="0"/>
              </a:rPr>
              <a:t>").</a:t>
            </a:r>
          </a:p>
          <a:p>
            <a:r>
              <a:rPr lang="fr-FR" dirty="0">
                <a:solidFill>
                  <a:srgbClr val="7030A0"/>
                </a:solidFill>
                <a:latin typeface="Courier New" pitchFamily="49" charset="0"/>
                <a:cs typeface="Courier New" pitchFamily="49" charset="0"/>
              </a:rPr>
              <a:t>         drop("</a:t>
            </a:r>
            <a:r>
              <a:rPr lang="fr-FR" dirty="0" err="1">
                <a:solidFill>
                  <a:srgbClr val="7030A0"/>
                </a:solidFill>
                <a:latin typeface="Courier New" pitchFamily="49" charset="0"/>
                <a:cs typeface="Courier New" pitchFamily="49" charset="0"/>
              </a:rPr>
              <a:t>vplan</a:t>
            </a:r>
            <a:r>
              <a:rPr lang="fr-FR" dirty="0">
                <a:solidFill>
                  <a:srgbClr val="7030A0"/>
                </a:solidFill>
                <a:latin typeface="Courier New" pitchFamily="49" charset="0"/>
                <a:cs typeface="Courier New" pitchFamily="49" charset="0"/>
              </a:rPr>
              <a:t>").drop("</a:t>
            </a:r>
            <a:r>
              <a:rPr lang="fr-FR" dirty="0" err="1">
                <a:solidFill>
                  <a:srgbClr val="7030A0"/>
                </a:solidFill>
                <a:latin typeface="Courier New" pitchFamily="49" charset="0"/>
                <a:cs typeface="Courier New" pitchFamily="49" charset="0"/>
              </a:rPr>
              <a:t>tdcharge</a:t>
            </a:r>
            <a:r>
              <a:rPr lang="fr-FR" dirty="0">
                <a:solidFill>
                  <a:srgbClr val="7030A0"/>
                </a:solidFill>
                <a:latin typeface="Courier New" pitchFamily="49" charset="0"/>
                <a:cs typeface="Courier New" pitchFamily="49" charset="0"/>
              </a:rPr>
              <a:t>").drop("</a:t>
            </a:r>
            <a:r>
              <a:rPr lang="fr-FR" dirty="0" err="1">
                <a:solidFill>
                  <a:srgbClr val="7030A0"/>
                </a:solidFill>
                <a:latin typeface="Courier New" pitchFamily="49" charset="0"/>
                <a:cs typeface="Courier New" pitchFamily="49" charset="0"/>
              </a:rPr>
              <a:t>techarge</a:t>
            </a:r>
            <a:r>
              <a:rPr lang="fr-FR" dirty="0">
                <a:solidFill>
                  <a:srgbClr val="7030A0"/>
                </a:solidFill>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t>
            </a:r>
            <a:r>
              <a:rPr lang="en-US" dirty="0" err="1">
                <a:latin typeface="Courier New" pitchFamily="49" charset="0"/>
                <a:cs typeface="Courier New" pitchFamily="49" charset="0"/>
              </a:rPr>
              <a:t>ntrain.count</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smtClean="0">
                <a:latin typeface="Courier New" pitchFamily="49" charset="0"/>
                <a:cs typeface="Courier New" pitchFamily="49" charset="0"/>
              </a:rPr>
              <a:t>ntrain.show</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02242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End of Discussion Lab:</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a:t>
            </a:fld>
            <a:endParaRPr lang="uk-UA" dirty="0"/>
          </a:p>
        </p:txBody>
      </p:sp>
    </p:spTree>
    <p:extLst>
      <p:ext uri="{BB962C8B-B14F-4D97-AF65-F5344CB8AC3E}">
        <p14:creationId xmlns:p14="http://schemas.microsoft.com/office/powerpoint/2010/main" val="2120209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66165"/>
            <a:ext cx="8442251" cy="3323987"/>
          </a:xfrm>
          <a:prstGeom prst="rect">
            <a:avLst/>
          </a:prstGeom>
          <a:noFill/>
        </p:spPr>
        <p:txBody>
          <a:bodyPr wrap="square" rtlCol="0">
            <a:spAutoFit/>
          </a:bodyPr>
          <a:lstStyle/>
          <a:p>
            <a:r>
              <a:rPr lang="en-US" dirty="0" smtClean="0"/>
              <a:t>Description: Returns </a:t>
            </a:r>
            <a:r>
              <a:rPr lang="en-US" dirty="0"/>
              <a:t>a stratified sample without replacement based on the fraction given on each stratum.</a:t>
            </a:r>
          </a:p>
          <a:p>
            <a:r>
              <a:rPr lang="en-US" dirty="0" smtClean="0"/>
              <a:t>Usage: </a:t>
            </a:r>
            <a:r>
              <a:rPr lang="en-US" dirty="0" err="1" smtClean="0"/>
              <a:t>sampleBy</a:t>
            </a:r>
            <a:r>
              <a:rPr lang="en-US" dirty="0" smtClean="0"/>
              <a:t>(x</a:t>
            </a:r>
            <a:r>
              <a:rPr lang="en-US" dirty="0"/>
              <a:t>, col, fractions, seed)</a:t>
            </a:r>
          </a:p>
          <a:p>
            <a:endParaRPr lang="en-US" dirty="0"/>
          </a:p>
          <a:p>
            <a:r>
              <a:rPr lang="en-US" dirty="0" smtClean="0"/>
              <a:t>// S4 </a:t>
            </a:r>
            <a:r>
              <a:rPr lang="en-US" dirty="0"/>
              <a:t>method for signature '</a:t>
            </a:r>
            <a:r>
              <a:rPr lang="en-US" dirty="0" err="1"/>
              <a:t>SparkDataFrame,character,list,numeric</a:t>
            </a:r>
            <a:r>
              <a:rPr lang="en-US" dirty="0"/>
              <a:t>'</a:t>
            </a:r>
          </a:p>
          <a:p>
            <a:r>
              <a:rPr lang="en-US" dirty="0" err="1"/>
              <a:t>sampleBy</a:t>
            </a:r>
            <a:r>
              <a:rPr lang="en-US" dirty="0"/>
              <a:t>(x, col, </a:t>
            </a:r>
            <a:r>
              <a:rPr lang="en-US" dirty="0" smtClean="0"/>
              <a:t>fractions, seed</a:t>
            </a:r>
            <a:r>
              <a:rPr lang="en-US" dirty="0"/>
              <a:t>)</a:t>
            </a:r>
          </a:p>
          <a:p>
            <a:endParaRPr lang="en-US" dirty="0"/>
          </a:p>
          <a:p>
            <a:r>
              <a:rPr lang="en-US" dirty="0" smtClean="0"/>
              <a:t>Arguments: </a:t>
            </a:r>
          </a:p>
          <a:p>
            <a:r>
              <a:rPr lang="en-US" dirty="0"/>
              <a:t> </a:t>
            </a:r>
            <a:r>
              <a:rPr lang="en-US" dirty="0" smtClean="0"/>
              <a:t>  x                A </a:t>
            </a:r>
            <a:r>
              <a:rPr lang="en-US" dirty="0" err="1"/>
              <a:t>SparkDataFrame</a:t>
            </a:r>
            <a:endParaRPr lang="en-US" dirty="0"/>
          </a:p>
          <a:p>
            <a:r>
              <a:rPr lang="en-US" dirty="0" smtClean="0"/>
              <a:t>   col             column </a:t>
            </a:r>
            <a:r>
              <a:rPr lang="en-US" dirty="0"/>
              <a:t>that defines strata</a:t>
            </a:r>
          </a:p>
          <a:p>
            <a:r>
              <a:rPr lang="en-US" dirty="0" smtClean="0"/>
              <a:t>   fractions </a:t>
            </a:r>
            <a:r>
              <a:rPr lang="en-US" dirty="0"/>
              <a:t>	</a:t>
            </a:r>
            <a:r>
              <a:rPr lang="en-US" dirty="0" smtClean="0"/>
              <a:t>  A </a:t>
            </a:r>
            <a:r>
              <a:rPr lang="en-US" dirty="0"/>
              <a:t>named list giving sampling fraction for each stratum. If a stratum is not specified, we treat </a:t>
            </a:r>
            <a:endParaRPr lang="en-US" dirty="0" smtClean="0"/>
          </a:p>
          <a:p>
            <a:r>
              <a:rPr lang="en-US" dirty="0"/>
              <a:t> </a:t>
            </a:r>
            <a:r>
              <a:rPr lang="en-US" dirty="0" smtClean="0"/>
              <a:t>                   its </a:t>
            </a:r>
            <a:r>
              <a:rPr lang="en-US" dirty="0"/>
              <a:t>fraction as zero.</a:t>
            </a:r>
          </a:p>
          <a:p>
            <a:r>
              <a:rPr lang="en-US" dirty="0" smtClean="0"/>
              <a:t>   seed </a:t>
            </a:r>
            <a:r>
              <a:rPr lang="en-US" dirty="0"/>
              <a:t>	</a:t>
            </a:r>
            <a:r>
              <a:rPr lang="en-US" dirty="0" smtClean="0"/>
              <a:t>  random </a:t>
            </a:r>
            <a:r>
              <a:rPr lang="en-US" dirty="0"/>
              <a:t>seed</a:t>
            </a:r>
          </a:p>
          <a:p>
            <a:endParaRPr lang="en-US" dirty="0" smtClean="0"/>
          </a:p>
          <a:p>
            <a:r>
              <a:rPr lang="en-US" dirty="0" smtClean="0"/>
              <a:t>Value:           A </a:t>
            </a:r>
            <a:r>
              <a:rPr lang="en-US" dirty="0"/>
              <a:t>new </a:t>
            </a:r>
            <a:r>
              <a:rPr lang="en-US" dirty="0" err="1"/>
              <a:t>SparkDataFrame</a:t>
            </a:r>
            <a:r>
              <a:rPr lang="en-US" dirty="0"/>
              <a:t> that represents the stratified sample </a:t>
            </a:r>
            <a:endParaRPr lang="en-US" dirty="0" smtClean="0"/>
          </a:p>
        </p:txBody>
      </p:sp>
      <p:sp>
        <p:nvSpPr>
          <p:cNvPr id="2" name="Title 1"/>
          <p:cNvSpPr>
            <a:spLocks noGrp="1"/>
          </p:cNvSpPr>
          <p:nvPr>
            <p:ph type="title"/>
          </p:nvPr>
        </p:nvSpPr>
        <p:spPr>
          <a:xfrm>
            <a:off x="5869172" y="701510"/>
            <a:ext cx="3115340" cy="548048"/>
          </a:xfrm>
        </p:spPr>
        <p:txBody>
          <a:bodyPr/>
          <a:lstStyle/>
          <a:p>
            <a:r>
              <a:rPr lang="en-US" dirty="0" smtClean="0"/>
              <a:t>Spark: </a:t>
            </a:r>
            <a:r>
              <a:rPr lang="en-US" dirty="0" err="1" smtClean="0"/>
              <a:t>sampleBy</a:t>
            </a:r>
            <a:r>
              <a:rPr lang="en-US" dirty="0" smtClean="0"/>
              <a:t>()</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50</a:t>
            </a:fld>
            <a:endParaRPr lang="uk-UA" dirty="0"/>
          </a:p>
        </p:txBody>
      </p:sp>
    </p:spTree>
    <p:extLst>
      <p:ext uri="{BB962C8B-B14F-4D97-AF65-F5344CB8AC3E}">
        <p14:creationId xmlns:p14="http://schemas.microsoft.com/office/powerpoint/2010/main" val="3932533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7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51</a:t>
            </a:fld>
            <a:endParaRPr lang="uk-UA" dirty="0"/>
          </a:p>
        </p:txBody>
      </p:sp>
      <p:sp>
        <p:nvSpPr>
          <p:cNvPr id="4" name="TextBox 3"/>
          <p:cNvSpPr txBox="1"/>
          <p:nvPr/>
        </p:nvSpPr>
        <p:spPr>
          <a:xfrm>
            <a:off x="224442" y="818520"/>
            <a:ext cx="8462357" cy="3970318"/>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ipindexer</a:t>
            </a:r>
            <a:r>
              <a:rPr lang="en-US" dirty="0">
                <a:latin typeface="Courier New" pitchFamily="49" charset="0"/>
                <a:cs typeface="Courier New" pitchFamily="49" charset="0"/>
              </a:rPr>
              <a:t> = new </a:t>
            </a:r>
            <a:r>
              <a:rPr lang="en-US" dirty="0" err="1">
                <a:solidFill>
                  <a:srgbClr val="C00000"/>
                </a:solidFill>
                <a:latin typeface="Courier New" pitchFamily="49" charset="0"/>
                <a:cs typeface="Courier New" pitchFamily="49" charset="0"/>
              </a:rPr>
              <a:t>StringIndexer</a:t>
            </a:r>
            <a:r>
              <a:rPr lang="en-US" dirty="0">
                <a:solidFill>
                  <a:srgbClr val="C00000"/>
                </a:solidFill>
                <a:latin typeface="Courier New" pitchFamily="49" charset="0"/>
                <a:cs typeface="Courier New" pitchFamily="49" charset="0"/>
              </a:rPr>
              <a:t>()</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setInputCol</a:t>
            </a:r>
            <a:r>
              <a:rPr lang="en-US" dirty="0">
                <a:latin typeface="Courier New" pitchFamily="49" charset="0"/>
                <a:cs typeface="Courier New" pitchFamily="49" charset="0"/>
              </a:rPr>
              <a:t>("</a:t>
            </a:r>
            <a:r>
              <a:rPr lang="en-US" dirty="0" err="1">
                <a:latin typeface="Courier New" pitchFamily="49" charset="0"/>
                <a:cs typeface="Courier New" pitchFamily="49" charset="0"/>
              </a:rPr>
              <a:t>intlplan</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setOutputCol</a:t>
            </a:r>
            <a:r>
              <a:rPr lang="en-US" dirty="0">
                <a:latin typeface="Courier New" pitchFamily="49" charset="0"/>
                <a:cs typeface="Courier New" pitchFamily="49" charset="0"/>
              </a:rPr>
              <a:t>("</a:t>
            </a:r>
            <a:r>
              <a:rPr lang="en-US" dirty="0" err="1">
                <a:latin typeface="Courier New" pitchFamily="49" charset="0"/>
                <a:cs typeface="Courier New" pitchFamily="49" charset="0"/>
              </a:rPr>
              <a:t>iplanIndex</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labelindexer</a:t>
            </a:r>
            <a:r>
              <a:rPr lang="en-US" dirty="0">
                <a:latin typeface="Courier New" pitchFamily="49" charset="0"/>
                <a:cs typeface="Courier New" pitchFamily="49" charset="0"/>
              </a:rPr>
              <a:t> = new </a:t>
            </a:r>
            <a:r>
              <a:rPr lang="en-US" dirty="0" err="1">
                <a:latin typeface="Courier New" pitchFamily="49" charset="0"/>
                <a:cs typeface="Courier New" pitchFamily="49" charset="0"/>
              </a:rPr>
              <a:t>StringIndexer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setInputCol</a:t>
            </a:r>
            <a:r>
              <a:rPr lang="en-US" dirty="0">
                <a:latin typeface="Courier New" pitchFamily="49" charset="0"/>
                <a:cs typeface="Courier New" pitchFamily="49" charset="0"/>
              </a:rPr>
              <a:t>("churn").</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setOutputCol</a:t>
            </a:r>
            <a:r>
              <a:rPr lang="en-US" dirty="0">
                <a:latin typeface="Courier New" pitchFamily="49" charset="0"/>
                <a:cs typeface="Courier New" pitchFamily="49" charset="0"/>
              </a:rPr>
              <a:t>("label")</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featureCols</a:t>
            </a:r>
            <a:r>
              <a:rPr lang="en-US" dirty="0">
                <a:latin typeface="Courier New" pitchFamily="49" charset="0"/>
                <a:cs typeface="Courier New" pitchFamily="49" charset="0"/>
              </a:rPr>
              <a:t> = Array("</a:t>
            </a:r>
            <a:r>
              <a:rPr lang="en-US" dirty="0" err="1">
                <a:latin typeface="Courier New" pitchFamily="49" charset="0"/>
                <a:cs typeface="Courier New" pitchFamily="49" charset="0"/>
              </a:rPr>
              <a:t>len</a:t>
            </a:r>
            <a:r>
              <a:rPr lang="en-US" dirty="0">
                <a:latin typeface="Courier New" pitchFamily="49" charset="0"/>
                <a:cs typeface="Courier New" pitchFamily="49" charset="0"/>
              </a:rPr>
              <a:t>", "</a:t>
            </a:r>
            <a:r>
              <a:rPr lang="en-US" dirty="0" err="1">
                <a:latin typeface="Courier New" pitchFamily="49" charset="0"/>
                <a:cs typeface="Courier New" pitchFamily="49" charset="0"/>
              </a:rPr>
              <a:t>iplanIndex</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numvmail</a:t>
            </a:r>
            <a:r>
              <a:rPr lang="en-US" dirty="0">
                <a:latin typeface="Courier New" pitchFamily="49" charset="0"/>
                <a:cs typeface="Courier New" pitchFamily="49" charset="0"/>
              </a:rPr>
              <a:t>", "</a:t>
            </a:r>
            <a:r>
              <a:rPr lang="en-US" dirty="0" err="1">
                <a:latin typeface="Courier New" pitchFamily="49" charset="0"/>
                <a:cs typeface="Courier New" pitchFamily="49" charset="0"/>
              </a:rPr>
              <a:t>tdmins</a:t>
            </a:r>
            <a:r>
              <a:rPr lang="en-US" dirty="0">
                <a:latin typeface="Courier New" pitchFamily="49" charset="0"/>
                <a:cs typeface="Courier New" pitchFamily="49" charset="0"/>
              </a:rPr>
              <a:t>", "</a:t>
            </a:r>
            <a:r>
              <a:rPr lang="en-US" dirty="0" err="1">
                <a:latin typeface="Courier New" pitchFamily="49" charset="0"/>
                <a:cs typeface="Courier New" pitchFamily="49" charset="0"/>
              </a:rPr>
              <a:t>tdcalls</a:t>
            </a:r>
            <a:r>
              <a:rPr lang="en-US" dirty="0">
                <a:latin typeface="Courier New" pitchFamily="49" charset="0"/>
                <a:cs typeface="Courier New" pitchFamily="49" charset="0"/>
              </a:rPr>
              <a:t>", "</a:t>
            </a:r>
            <a:r>
              <a:rPr lang="en-US" dirty="0" err="1">
                <a:latin typeface="Courier New" pitchFamily="49" charset="0"/>
                <a:cs typeface="Courier New" pitchFamily="49" charset="0"/>
              </a:rPr>
              <a:t>temins</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tecalls</a:t>
            </a:r>
            <a:r>
              <a:rPr lang="en-US" dirty="0">
                <a:latin typeface="Courier New" pitchFamily="49" charset="0"/>
                <a:cs typeface="Courier New" pitchFamily="49" charset="0"/>
              </a:rPr>
              <a:t>", "</a:t>
            </a:r>
            <a:r>
              <a:rPr lang="en-US" dirty="0" err="1">
                <a:latin typeface="Courier New" pitchFamily="49" charset="0"/>
                <a:cs typeface="Courier New" pitchFamily="49" charset="0"/>
              </a:rPr>
              <a:t>tnmins</a:t>
            </a:r>
            <a:r>
              <a:rPr lang="en-US" dirty="0">
                <a:latin typeface="Courier New" pitchFamily="49" charset="0"/>
                <a:cs typeface="Courier New" pitchFamily="49" charset="0"/>
              </a:rPr>
              <a:t>", "</a:t>
            </a:r>
            <a:r>
              <a:rPr lang="en-US" dirty="0" err="1">
                <a:latin typeface="Courier New" pitchFamily="49" charset="0"/>
                <a:cs typeface="Courier New" pitchFamily="49" charset="0"/>
              </a:rPr>
              <a:t>tncalls</a:t>
            </a:r>
            <a:r>
              <a:rPr lang="en-US" dirty="0">
                <a:latin typeface="Courier New" pitchFamily="49" charset="0"/>
                <a:cs typeface="Courier New" pitchFamily="49" charset="0"/>
              </a:rPr>
              <a:t>", "</a:t>
            </a:r>
            <a:r>
              <a:rPr lang="en-US" dirty="0" err="1">
                <a:latin typeface="Courier New" pitchFamily="49" charset="0"/>
                <a:cs typeface="Courier New" pitchFamily="49" charset="0"/>
              </a:rPr>
              <a:t>timins</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ticalls</a:t>
            </a:r>
            <a:r>
              <a:rPr lang="en-US" dirty="0">
                <a:latin typeface="Courier New" pitchFamily="49" charset="0"/>
                <a:cs typeface="Courier New" pitchFamily="49" charset="0"/>
              </a:rPr>
              <a:t>", "</a:t>
            </a:r>
            <a:r>
              <a:rPr lang="en-US" dirty="0" err="1">
                <a:latin typeface="Courier New" pitchFamily="49" charset="0"/>
                <a:cs typeface="Courier New" pitchFamily="49" charset="0"/>
              </a:rPr>
              <a:t>numcs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assembler = new </a:t>
            </a:r>
            <a:r>
              <a:rPr lang="en-US" dirty="0" err="1">
                <a:solidFill>
                  <a:srgbClr val="C00000"/>
                </a:solidFill>
                <a:latin typeface="Courier New" pitchFamily="49" charset="0"/>
                <a:cs typeface="Courier New" pitchFamily="49" charset="0"/>
              </a:rPr>
              <a:t>VectorAssembler</a:t>
            </a:r>
            <a:r>
              <a:rPr lang="en-US" dirty="0">
                <a:solidFill>
                  <a:srgbClr val="C00000"/>
                </a:solidFill>
                <a:latin typeface="Courier New" pitchFamily="49" charset="0"/>
                <a:cs typeface="Courier New" pitchFamily="49" charset="0"/>
              </a:rPr>
              <a:t>()</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setInputCols</a:t>
            </a:r>
            <a:r>
              <a:rPr lang="en-US" dirty="0">
                <a:latin typeface="Courier New" pitchFamily="49" charset="0"/>
                <a:cs typeface="Courier New" pitchFamily="49" charset="0"/>
              </a:rPr>
              <a:t>(</a:t>
            </a:r>
            <a:r>
              <a:rPr lang="en-US" dirty="0" err="1">
                <a:latin typeface="Courier New" pitchFamily="49" charset="0"/>
                <a:cs typeface="Courier New" pitchFamily="49" charset="0"/>
              </a:rPr>
              <a:t>featureCols</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setOutputCol</a:t>
            </a:r>
            <a:r>
              <a:rPr lang="en-US" dirty="0">
                <a:latin typeface="Courier New" pitchFamily="49" charset="0"/>
                <a:cs typeface="Courier New" pitchFamily="49" charset="0"/>
              </a:rPr>
              <a:t>("features")</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dTree</a:t>
            </a:r>
            <a:r>
              <a:rPr lang="en-US" dirty="0">
                <a:latin typeface="Courier New" pitchFamily="49" charset="0"/>
                <a:cs typeface="Courier New" pitchFamily="49" charset="0"/>
              </a:rPr>
              <a:t> = new </a:t>
            </a:r>
            <a:r>
              <a:rPr lang="en-US" dirty="0" err="1">
                <a:latin typeface="Courier New" pitchFamily="49" charset="0"/>
                <a:cs typeface="Courier New" pitchFamily="49" charset="0"/>
              </a:rPr>
              <a:t>DecisionTreeClassifier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setLabelCol</a:t>
            </a:r>
            <a:r>
              <a:rPr lang="en-US" dirty="0">
                <a:latin typeface="Courier New" pitchFamily="49" charset="0"/>
                <a:cs typeface="Courier New" pitchFamily="49" charset="0"/>
              </a:rPr>
              <a:t>("label").</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setFeaturesCol</a:t>
            </a:r>
            <a:r>
              <a:rPr lang="en-US" dirty="0">
                <a:latin typeface="Courier New" pitchFamily="49" charset="0"/>
                <a:cs typeface="Courier New" pitchFamily="49" charset="0"/>
              </a:rPr>
              <a:t>("features</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798914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r>
              <a:rPr lang="en-US" dirty="0" err="1" smtClean="0"/>
              <a:t>StringIndexer</a:t>
            </a:r>
            <a:r>
              <a:rPr lang="en-US" dirty="0" smtClean="0"/>
              <a:t>()</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52</a:t>
            </a:fld>
            <a:endParaRPr lang="uk-UA" dirty="0"/>
          </a:p>
        </p:txBody>
      </p:sp>
      <p:sp>
        <p:nvSpPr>
          <p:cNvPr id="4" name="TextBox 3"/>
          <p:cNvSpPr txBox="1"/>
          <p:nvPr/>
        </p:nvSpPr>
        <p:spPr>
          <a:xfrm>
            <a:off x="372140" y="818520"/>
            <a:ext cx="8608574" cy="1169551"/>
          </a:xfrm>
          <a:prstGeom prst="rect">
            <a:avLst/>
          </a:prstGeom>
          <a:noFill/>
        </p:spPr>
        <p:txBody>
          <a:bodyPr wrap="square" rtlCol="0">
            <a:spAutoFit/>
          </a:bodyPr>
          <a:lstStyle/>
          <a:p>
            <a:r>
              <a:rPr lang="en-US" dirty="0" smtClean="0"/>
              <a:t>"The </a:t>
            </a:r>
            <a:r>
              <a:rPr lang="en-US" dirty="0"/>
              <a:t>ML package needs data to be put in a (label: Double, features: Vector) </a:t>
            </a:r>
            <a:r>
              <a:rPr lang="en-US" dirty="0" err="1"/>
              <a:t>DataFrame</a:t>
            </a:r>
            <a:r>
              <a:rPr lang="en-US" dirty="0"/>
              <a:t> format with correspondingly named fields. We set up a pipeline to pass the data through 3 transformers in order to extract the features: 2 </a:t>
            </a:r>
            <a:r>
              <a:rPr lang="en-US" dirty="0" err="1"/>
              <a:t>StringIndexers</a:t>
            </a:r>
            <a:r>
              <a:rPr lang="en-US" dirty="0"/>
              <a:t> and a </a:t>
            </a:r>
            <a:r>
              <a:rPr lang="en-US" dirty="0" err="1"/>
              <a:t>VectorAssembler</a:t>
            </a:r>
            <a:r>
              <a:rPr lang="en-US" dirty="0"/>
              <a:t>. We use the </a:t>
            </a:r>
            <a:r>
              <a:rPr lang="en-US" dirty="0" err="1"/>
              <a:t>StringIndexers</a:t>
            </a:r>
            <a:r>
              <a:rPr lang="en-US" dirty="0"/>
              <a:t> to convert the String </a:t>
            </a:r>
            <a:r>
              <a:rPr lang="en-US" dirty="0" err="1"/>
              <a:t>Categorial</a:t>
            </a:r>
            <a:r>
              <a:rPr lang="en-US" dirty="0"/>
              <a:t> feature </a:t>
            </a:r>
            <a:r>
              <a:rPr lang="en-US" dirty="0" err="1"/>
              <a:t>intlplan</a:t>
            </a:r>
            <a:r>
              <a:rPr lang="en-US" dirty="0"/>
              <a:t> and label into number indices. Indexing categorical features allows decision trees to treat categorical features appropriately, improving performance.</a:t>
            </a:r>
            <a:endParaRPr lang="en-US"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 y="2200940"/>
            <a:ext cx="8980714" cy="250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552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r>
              <a:rPr lang="en-US" dirty="0" err="1" smtClean="0"/>
              <a:t>VectorAssembler</a:t>
            </a:r>
            <a:r>
              <a:rPr lang="en-US" dirty="0" smtClean="0"/>
              <a:t>()</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53</a:t>
            </a:fld>
            <a:endParaRPr lang="uk-UA" dirty="0"/>
          </a:p>
        </p:txBody>
      </p:sp>
      <p:sp>
        <p:nvSpPr>
          <p:cNvPr id="4" name="TextBox 3"/>
          <p:cNvSpPr txBox="1"/>
          <p:nvPr/>
        </p:nvSpPr>
        <p:spPr>
          <a:xfrm>
            <a:off x="372140" y="818520"/>
            <a:ext cx="8608574" cy="1169551"/>
          </a:xfrm>
          <a:prstGeom prst="rect">
            <a:avLst/>
          </a:prstGeom>
          <a:noFill/>
        </p:spPr>
        <p:txBody>
          <a:bodyPr wrap="square" rtlCol="0">
            <a:spAutoFit/>
          </a:bodyPr>
          <a:lstStyle/>
          <a:p>
            <a:r>
              <a:rPr lang="en-US" dirty="0" err="1"/>
              <a:t>VectorAssembler</a:t>
            </a:r>
            <a:r>
              <a:rPr lang="en-US" dirty="0"/>
              <a:t> is a transformer that combines a given list of columns into a single vector column. It is useful for combining raw features and features generated by different feature transformers into a single feature vector, in order to train ML models like logistic regression and decision trees. </a:t>
            </a:r>
            <a:r>
              <a:rPr lang="en-US" dirty="0" err="1"/>
              <a:t>VectorAssembler</a:t>
            </a:r>
            <a:r>
              <a:rPr lang="en-US" dirty="0"/>
              <a:t> accepts the following input column types: all numeric types, </a:t>
            </a:r>
            <a:r>
              <a:rPr lang="en-US" dirty="0" err="1"/>
              <a:t>boolean</a:t>
            </a:r>
            <a:r>
              <a:rPr lang="en-US" dirty="0"/>
              <a:t> type, and vector type. In each row, the values of the input columns will be concatenated into a vector in the specified order.</a:t>
            </a:r>
            <a:endParaRPr 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47" y="2056032"/>
            <a:ext cx="7708605" cy="273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4447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8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54</a:t>
            </a:fld>
            <a:endParaRPr lang="uk-UA" dirty="0"/>
          </a:p>
        </p:txBody>
      </p:sp>
      <p:sp>
        <p:nvSpPr>
          <p:cNvPr id="4" name="TextBox 3"/>
          <p:cNvSpPr txBox="1"/>
          <p:nvPr/>
        </p:nvSpPr>
        <p:spPr>
          <a:xfrm>
            <a:off x="224442" y="818520"/>
            <a:ext cx="8462357" cy="3539430"/>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a:latin typeface="Courier New" pitchFamily="49" charset="0"/>
                <a:cs typeface="Courier New" pitchFamily="49" charset="0"/>
              </a:rPr>
              <a:t>// Chain indexers and tree in a Pipeline.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pipeline = new </a:t>
            </a:r>
            <a:r>
              <a:rPr lang="en-US" dirty="0">
                <a:solidFill>
                  <a:srgbClr val="C00000"/>
                </a:solidFill>
                <a:latin typeface="Courier New" pitchFamily="49" charset="0"/>
                <a:cs typeface="Courier New" pitchFamily="49" charset="0"/>
              </a:rPr>
              <a:t>Pipeline()</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setStages</a:t>
            </a:r>
            <a:r>
              <a:rPr lang="en-US" dirty="0">
                <a:latin typeface="Courier New" pitchFamily="49" charset="0"/>
                <a:cs typeface="Courier New" pitchFamily="49" charset="0"/>
              </a:rPr>
              <a:t>(Array(</a:t>
            </a:r>
            <a:r>
              <a:rPr lang="en-US" dirty="0" err="1">
                <a:latin typeface="Courier New" pitchFamily="49" charset="0"/>
                <a:cs typeface="Courier New" pitchFamily="49" charset="0"/>
              </a:rPr>
              <a:t>ipindexer</a:t>
            </a:r>
            <a:r>
              <a:rPr lang="en-US" dirty="0">
                <a:latin typeface="Courier New" pitchFamily="49" charset="0"/>
                <a:cs typeface="Courier New" pitchFamily="49" charset="0"/>
              </a:rPr>
              <a:t>, </a:t>
            </a:r>
            <a:r>
              <a:rPr lang="en-US" dirty="0" err="1">
                <a:latin typeface="Courier New" pitchFamily="49" charset="0"/>
                <a:cs typeface="Courier New" pitchFamily="49" charset="0"/>
              </a:rPr>
              <a:t>labelindexer</a:t>
            </a:r>
            <a:r>
              <a:rPr lang="en-US" dirty="0">
                <a:latin typeface="Courier New" pitchFamily="49" charset="0"/>
                <a:cs typeface="Courier New" pitchFamily="49" charset="0"/>
              </a:rPr>
              <a:t>,</a:t>
            </a:r>
          </a:p>
          <a:p>
            <a:r>
              <a:rPr lang="en-US" dirty="0">
                <a:latin typeface="Courier New" pitchFamily="49" charset="0"/>
                <a:cs typeface="Courier New" pitchFamily="49" charset="0"/>
              </a:rPr>
              <a:t>            assembler, </a:t>
            </a:r>
            <a:r>
              <a:rPr lang="en-US" dirty="0" err="1">
                <a:latin typeface="Courier New" pitchFamily="49" charset="0"/>
                <a:cs typeface="Courier New" pitchFamily="49" charset="0"/>
              </a:rPr>
              <a:t>dTree</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 Search through decision tree's </a:t>
            </a:r>
            <a:r>
              <a:rPr lang="en-US" dirty="0" err="1">
                <a:latin typeface="Courier New" pitchFamily="49" charset="0"/>
                <a:cs typeface="Courier New" pitchFamily="49" charset="0"/>
              </a:rPr>
              <a:t>maxDepth</a:t>
            </a:r>
            <a:endParaRPr lang="en-US" dirty="0">
              <a:latin typeface="Courier New" pitchFamily="49" charset="0"/>
              <a:cs typeface="Courier New" pitchFamily="49" charset="0"/>
            </a:endParaRPr>
          </a:p>
          <a:p>
            <a:r>
              <a:rPr lang="en-US" dirty="0">
                <a:latin typeface="Courier New" pitchFamily="49" charset="0"/>
                <a:cs typeface="Courier New" pitchFamily="49" charset="0"/>
              </a:rPr>
              <a:t>      // parameter for best model</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paramGrid</a:t>
            </a:r>
            <a:r>
              <a:rPr lang="en-US" dirty="0">
                <a:latin typeface="Courier New" pitchFamily="49" charset="0"/>
                <a:cs typeface="Courier New" pitchFamily="49" charset="0"/>
              </a:rPr>
              <a:t> = new </a:t>
            </a:r>
            <a:r>
              <a:rPr lang="en-US" dirty="0" err="1">
                <a:latin typeface="Courier New" pitchFamily="49" charset="0"/>
                <a:cs typeface="Courier New" pitchFamily="49" charset="0"/>
              </a:rPr>
              <a:t>ParamGridBuilder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addGrid</a:t>
            </a:r>
            <a:r>
              <a:rPr lang="en-US" dirty="0">
                <a:latin typeface="Courier New" pitchFamily="49" charset="0"/>
                <a:cs typeface="Courier New" pitchFamily="49" charset="0"/>
              </a:rPr>
              <a:t>(</a:t>
            </a:r>
            <a:r>
              <a:rPr lang="en-US" dirty="0" err="1">
                <a:latin typeface="Courier New" pitchFamily="49" charset="0"/>
                <a:cs typeface="Courier New" pitchFamily="49" charset="0"/>
              </a:rPr>
              <a:t>dTree.maxDepth</a:t>
            </a:r>
            <a:r>
              <a:rPr lang="en-US" dirty="0">
                <a:latin typeface="Courier New" pitchFamily="49" charset="0"/>
                <a:cs typeface="Courier New" pitchFamily="49" charset="0"/>
              </a:rPr>
              <a:t>, Array(2, 3, 4,</a:t>
            </a:r>
          </a:p>
          <a:p>
            <a:r>
              <a:rPr lang="en-US" dirty="0">
                <a:latin typeface="Courier New" pitchFamily="49" charset="0"/>
                <a:cs typeface="Courier New" pitchFamily="49" charset="0"/>
              </a:rPr>
              <a:t>         5, 6, 7)).build()</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evaluator = new </a:t>
            </a:r>
            <a:r>
              <a:rPr lang="en-US" dirty="0" err="1">
                <a:latin typeface="Courier New" pitchFamily="49" charset="0"/>
                <a:cs typeface="Courier New" pitchFamily="49" charset="0"/>
              </a:rPr>
              <a:t>BinaryClassificationEvaluator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setLabelCol</a:t>
            </a:r>
            <a:r>
              <a:rPr lang="en-US" dirty="0">
                <a:latin typeface="Courier New" pitchFamily="49" charset="0"/>
                <a:cs typeface="Courier New" pitchFamily="49" charset="0"/>
              </a:rPr>
              <a:t>("label").</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setRawPredictionCol</a:t>
            </a:r>
            <a:r>
              <a:rPr lang="en-US" dirty="0">
                <a:latin typeface="Courier New" pitchFamily="49" charset="0"/>
                <a:cs typeface="Courier New" pitchFamily="49" charset="0"/>
              </a:rPr>
              <a:t>("prediction")</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p>
        </p:txBody>
      </p:sp>
    </p:spTree>
    <p:extLst>
      <p:ext uri="{BB962C8B-B14F-4D97-AF65-F5344CB8AC3E}">
        <p14:creationId xmlns:p14="http://schemas.microsoft.com/office/powerpoint/2010/main" val="432348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05" y="552893"/>
            <a:ext cx="8703818" cy="248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Spark: Pipeline()</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55</a:t>
            </a:fld>
            <a:endParaRPr lang="uk-UA" dirty="0"/>
          </a:p>
        </p:txBody>
      </p:sp>
      <p:sp>
        <p:nvSpPr>
          <p:cNvPr id="4" name="TextBox 3"/>
          <p:cNvSpPr txBox="1"/>
          <p:nvPr/>
        </p:nvSpPr>
        <p:spPr>
          <a:xfrm>
            <a:off x="372140" y="3093888"/>
            <a:ext cx="8608574" cy="1600438"/>
          </a:xfrm>
          <a:prstGeom prst="rect">
            <a:avLst/>
          </a:prstGeom>
          <a:noFill/>
        </p:spPr>
        <p:txBody>
          <a:bodyPr wrap="square" rtlCol="0">
            <a:spAutoFit/>
          </a:bodyPr>
          <a:lstStyle/>
          <a:p>
            <a:r>
              <a:rPr lang="en-US" dirty="0"/>
              <a:t>The ML Pipelines is a High-Level API for </a:t>
            </a:r>
            <a:r>
              <a:rPr lang="en-US" dirty="0" err="1"/>
              <a:t>MLlib</a:t>
            </a:r>
            <a:r>
              <a:rPr lang="en-US" dirty="0"/>
              <a:t> that lives under the “spark.ml” package. A pipeline consists of a sequence of stages. There are two basic types of pipeline stages: Transformer and Estimator. A Transformer takes a dataset as input and produces an augmented dataset as output. E.g., a </a:t>
            </a:r>
            <a:r>
              <a:rPr lang="en-US" dirty="0" err="1"/>
              <a:t>tokenizer</a:t>
            </a:r>
            <a:r>
              <a:rPr lang="en-US" dirty="0"/>
              <a:t> is a Transformer that transforms a dataset with text into an dataset with tokenized words. An Estimator must be first fit on the input dataset to produce a model, which is a Transformer that transforms the input dataset. E.g., logistic regression is an Estimator that trains on a dataset with labels and features and produces a logistic regression model.</a:t>
            </a:r>
            <a:endParaRPr lang="en-US" dirty="0" smtClean="0"/>
          </a:p>
        </p:txBody>
      </p:sp>
    </p:spTree>
    <p:extLst>
      <p:ext uri="{BB962C8B-B14F-4D97-AF65-F5344CB8AC3E}">
        <p14:creationId xmlns:p14="http://schemas.microsoft.com/office/powerpoint/2010/main" val="3211520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54" y="461858"/>
            <a:ext cx="2381693" cy="548048"/>
          </a:xfrm>
        </p:spPr>
        <p:txBody>
          <a:bodyPr/>
          <a:lstStyle/>
          <a:p>
            <a:r>
              <a:rPr lang="en-US" dirty="0" smtClean="0"/>
              <a:t>Spark: (Many)</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56</a:t>
            </a:fld>
            <a:endParaRPr lang="uk-UA"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520" y="610713"/>
            <a:ext cx="5831263" cy="4056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97712" y="1775637"/>
            <a:ext cx="2661626" cy="738664"/>
          </a:xfrm>
          <a:prstGeom prst="rect">
            <a:avLst/>
          </a:prstGeom>
          <a:noFill/>
        </p:spPr>
        <p:txBody>
          <a:bodyPr wrap="none" rtlCol="0">
            <a:spAutoFit/>
          </a:bodyPr>
          <a:lstStyle/>
          <a:p>
            <a:pPr marL="233363" indent="-233363">
              <a:buFont typeface="Arial" pitchFamily="34" charset="0"/>
              <a:buChar char="•"/>
            </a:pPr>
            <a:r>
              <a:rPr lang="en-US" dirty="0" err="1" smtClean="0"/>
              <a:t>ParamGridBuilder</a:t>
            </a:r>
            <a:r>
              <a:rPr lang="en-US" dirty="0" smtClean="0"/>
              <a:t>()</a:t>
            </a:r>
          </a:p>
          <a:p>
            <a:pPr marL="233363" indent="-233363">
              <a:buFont typeface="Arial" pitchFamily="34" charset="0"/>
              <a:buChar char="•"/>
            </a:pPr>
            <a:r>
              <a:rPr lang="en-US" dirty="0" err="1" smtClean="0"/>
              <a:t>BinaryClassificationBuilder</a:t>
            </a:r>
            <a:r>
              <a:rPr lang="en-US" dirty="0" smtClean="0"/>
              <a:t>()</a:t>
            </a:r>
          </a:p>
          <a:p>
            <a:pPr marL="233363" indent="-233363">
              <a:buFont typeface="Arial" pitchFamily="34" charset="0"/>
              <a:buChar char="•"/>
            </a:pPr>
            <a:r>
              <a:rPr lang="en-US" dirty="0" err="1" smtClean="0"/>
              <a:t>CrossValidator</a:t>
            </a:r>
            <a:r>
              <a:rPr lang="en-US" dirty="0" smtClean="0"/>
              <a:t>()</a:t>
            </a:r>
          </a:p>
        </p:txBody>
      </p:sp>
    </p:spTree>
    <p:extLst>
      <p:ext uri="{BB962C8B-B14F-4D97-AF65-F5344CB8AC3E}">
        <p14:creationId xmlns:p14="http://schemas.microsoft.com/office/powerpoint/2010/main" val="3176750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9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57</a:t>
            </a:fld>
            <a:endParaRPr lang="uk-UA" dirty="0"/>
          </a:p>
        </p:txBody>
      </p:sp>
      <p:sp>
        <p:nvSpPr>
          <p:cNvPr id="4" name="TextBox 3"/>
          <p:cNvSpPr txBox="1"/>
          <p:nvPr/>
        </p:nvSpPr>
        <p:spPr>
          <a:xfrm>
            <a:off x="224442" y="818520"/>
            <a:ext cx="8462357" cy="3754874"/>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a:latin typeface="Courier New" pitchFamily="49" charset="0"/>
                <a:cs typeface="Courier New" pitchFamily="49" charset="0"/>
              </a:rPr>
              <a:t>// Set up 3-fold cross validation</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crossval</a:t>
            </a:r>
            <a:r>
              <a:rPr lang="en-US" dirty="0">
                <a:latin typeface="Courier New" pitchFamily="49" charset="0"/>
                <a:cs typeface="Courier New" pitchFamily="49" charset="0"/>
              </a:rPr>
              <a:t> = new </a:t>
            </a:r>
            <a:r>
              <a:rPr lang="en-US" dirty="0" err="1">
                <a:latin typeface="Courier New" pitchFamily="49" charset="0"/>
                <a:cs typeface="Courier New" pitchFamily="49" charset="0"/>
              </a:rPr>
              <a:t>CrossValidator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setEstimator</a:t>
            </a:r>
            <a:r>
              <a:rPr lang="en-US" dirty="0">
                <a:latin typeface="Courier New" pitchFamily="49" charset="0"/>
                <a:cs typeface="Courier New" pitchFamily="49" charset="0"/>
              </a:rPr>
              <a:t>(pipeline).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setEvaluator</a:t>
            </a:r>
            <a:r>
              <a:rPr lang="en-US" dirty="0">
                <a:latin typeface="Courier New" pitchFamily="49" charset="0"/>
                <a:cs typeface="Courier New" pitchFamily="49" charset="0"/>
              </a:rPr>
              <a:t>(evaluator).</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setEstimatorParamMaps</a:t>
            </a:r>
            <a:r>
              <a:rPr lang="en-US" dirty="0">
                <a:latin typeface="Courier New" pitchFamily="49" charset="0"/>
                <a:cs typeface="Courier New" pitchFamily="49" charset="0"/>
              </a:rPr>
              <a:t>(</a:t>
            </a:r>
            <a:r>
              <a:rPr lang="en-US" dirty="0" err="1">
                <a:latin typeface="Courier New" pitchFamily="49" charset="0"/>
                <a:cs typeface="Courier New" pitchFamily="49" charset="0"/>
              </a:rPr>
              <a:t>paramGrid</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setNumFolds</a:t>
            </a:r>
            <a:r>
              <a:rPr lang="en-US" dirty="0">
                <a:latin typeface="Courier New" pitchFamily="49" charset="0"/>
                <a:cs typeface="Courier New" pitchFamily="49" charset="0"/>
              </a:rPr>
              <a:t>(3)</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cvModel</a:t>
            </a:r>
            <a:r>
              <a:rPr lang="en-US" dirty="0">
                <a:latin typeface="Courier New" pitchFamily="49" charset="0"/>
                <a:cs typeface="Courier New" pitchFamily="49" charset="0"/>
              </a:rPr>
              <a:t> = </a:t>
            </a:r>
            <a:r>
              <a:rPr lang="en-US" dirty="0" err="1">
                <a:latin typeface="Courier New" pitchFamily="49" charset="0"/>
                <a:cs typeface="Courier New" pitchFamily="49" charset="0"/>
              </a:rPr>
              <a:t>crossval.fit</a:t>
            </a:r>
            <a:r>
              <a:rPr lang="en-US" dirty="0">
                <a:latin typeface="Courier New" pitchFamily="49" charset="0"/>
                <a:cs typeface="Courier New" pitchFamily="49" charset="0"/>
              </a:rPr>
              <a:t>(</a:t>
            </a:r>
            <a:r>
              <a:rPr lang="en-US" dirty="0" err="1">
                <a:latin typeface="Courier New" pitchFamily="49" charset="0"/>
                <a:cs typeface="Courier New" pitchFamily="49" charset="0"/>
              </a:rPr>
              <a:t>ntrain</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bestModel</a:t>
            </a:r>
            <a:r>
              <a:rPr lang="en-US" dirty="0">
                <a:latin typeface="Courier New" pitchFamily="49" charset="0"/>
                <a:cs typeface="Courier New" pitchFamily="49" charset="0"/>
              </a:rPr>
              <a:t> = </a:t>
            </a:r>
            <a:r>
              <a:rPr lang="en-US" dirty="0" err="1">
                <a:latin typeface="Courier New" pitchFamily="49" charset="0"/>
                <a:cs typeface="Courier New" pitchFamily="49" charset="0"/>
              </a:rPr>
              <a:t>cvModel.bestModel</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("The Best Model and Parameters:\n--------------------")</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t>
            </a:r>
            <a:r>
              <a:rPr lang="en-US" dirty="0" err="1">
                <a:latin typeface="Courier New" pitchFamily="49" charset="0"/>
                <a:cs typeface="Courier New" pitchFamily="49" charset="0"/>
              </a:rPr>
              <a:t>bestModel.asInstanceOf</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org.apache.spark.ml.PipelineModel</a:t>
            </a:r>
            <a:r>
              <a:rPr lang="en-US" dirty="0">
                <a:latin typeface="Courier New" pitchFamily="49" charset="0"/>
                <a:cs typeface="Courier New" pitchFamily="49" charset="0"/>
              </a:rPr>
              <a:t>].stages(3))</a:t>
            </a:r>
          </a:p>
          <a:p>
            <a:r>
              <a:rPr lang="en-US" dirty="0">
                <a:latin typeface="Courier New" pitchFamily="49" charset="0"/>
                <a:cs typeface="Courier New" pitchFamily="49" charset="0"/>
              </a:rPr>
              <a:t>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bestModel.asInstanceOf</a:t>
            </a:r>
            <a:r>
              <a:rPr lang="en-US" dirty="0">
                <a:latin typeface="Courier New" pitchFamily="49" charset="0"/>
                <a:cs typeface="Courier New" pitchFamily="49" charset="0"/>
              </a:rPr>
              <a:t>[</a:t>
            </a:r>
            <a:r>
              <a:rPr lang="en-US" dirty="0" err="1">
                <a:latin typeface="Courier New" pitchFamily="49" charset="0"/>
                <a:cs typeface="Courier New" pitchFamily="49" charset="0"/>
              </a:rPr>
              <a:t>org.apache.spark.ml.PipelineModel</a:t>
            </a:r>
            <a:r>
              <a:rPr lang="en-US" dirty="0">
                <a:latin typeface="Courier New" pitchFamily="49" charset="0"/>
                <a:cs typeface="Courier New" pitchFamily="49" charset="0"/>
              </a:rPr>
              <a:t>].</a:t>
            </a:r>
          </a:p>
          <a:p>
            <a:r>
              <a:rPr lang="en-US" dirty="0">
                <a:latin typeface="Courier New" pitchFamily="49" charset="0"/>
                <a:cs typeface="Courier New" pitchFamily="49" charset="0"/>
              </a:rPr>
              <a:t>         stages(3).</a:t>
            </a:r>
          </a:p>
          <a:p>
            <a:r>
              <a:rPr lang="en-US" dirty="0">
                <a:latin typeface="Courier New" pitchFamily="49" charset="0"/>
                <a:cs typeface="Courier New" pitchFamily="49" charset="0"/>
              </a:rPr>
              <a:t>         </a:t>
            </a:r>
            <a:r>
              <a:rPr lang="en-US" dirty="0" err="1" smtClean="0">
                <a:latin typeface="Courier New" pitchFamily="49" charset="0"/>
                <a:cs typeface="Courier New" pitchFamily="49" charset="0"/>
              </a:rPr>
              <a:t>extractParamMap</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16081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10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58</a:t>
            </a:fld>
            <a:endParaRPr lang="uk-UA" dirty="0"/>
          </a:p>
        </p:txBody>
      </p:sp>
      <p:sp>
        <p:nvSpPr>
          <p:cNvPr id="4" name="TextBox 3"/>
          <p:cNvSpPr txBox="1"/>
          <p:nvPr/>
        </p:nvSpPr>
        <p:spPr>
          <a:xfrm>
            <a:off x="224442" y="1052436"/>
            <a:ext cx="8462357" cy="2462213"/>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treeModel</a:t>
            </a:r>
            <a:r>
              <a:rPr lang="en-US" dirty="0">
                <a:latin typeface="Courier New" pitchFamily="49" charset="0"/>
                <a:cs typeface="Courier New" pitchFamily="49" charset="0"/>
              </a:rPr>
              <a:t> = </a:t>
            </a:r>
            <a:r>
              <a:rPr lang="en-US" dirty="0" err="1">
                <a:latin typeface="Courier New" pitchFamily="49" charset="0"/>
                <a:cs typeface="Courier New" pitchFamily="49" charset="0"/>
              </a:rPr>
              <a:t>bestModel.asInstanceOf</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org.apache.spark.ml.PipelineModel</a:t>
            </a:r>
            <a:r>
              <a:rPr lang="en-US" dirty="0">
                <a:latin typeface="Courier New" pitchFamily="49" charset="0"/>
                <a:cs typeface="Courier New" pitchFamily="49" charset="0"/>
              </a:rPr>
              <a:t>].</a:t>
            </a:r>
          </a:p>
          <a:p>
            <a:r>
              <a:rPr lang="en-US" dirty="0">
                <a:latin typeface="Courier New" pitchFamily="49" charset="0"/>
                <a:cs typeface="Courier New" pitchFamily="49" charset="0"/>
              </a:rPr>
              <a:t>         stages(3).</a:t>
            </a:r>
            <a:r>
              <a:rPr lang="en-US" dirty="0" err="1">
                <a:latin typeface="Courier New" pitchFamily="49" charset="0"/>
                <a:cs typeface="Courier New" pitchFamily="49" charset="0"/>
              </a:rPr>
              <a:t>asInstanceOf</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DecisionTreeClassificationModel</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("Learned classification tree model:\n" + </a:t>
            </a:r>
            <a:r>
              <a:rPr lang="en-US" dirty="0" smtClean="0">
                <a:latin typeface="Courier New" pitchFamily="49" charset="0"/>
                <a:cs typeface="Courier New" pitchFamily="49" charset="0"/>
              </a:rPr>
              <a:t> </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treeModel.toDebugString</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predictions = </a:t>
            </a:r>
            <a:r>
              <a:rPr lang="en-US" dirty="0" err="1">
                <a:latin typeface="Courier New" pitchFamily="49" charset="0"/>
                <a:cs typeface="Courier New" pitchFamily="49" charset="0"/>
              </a:rPr>
              <a:t>cvModel.transform</a:t>
            </a:r>
            <a:r>
              <a:rPr lang="en-US" dirty="0">
                <a:latin typeface="Courier New" pitchFamily="49" charset="0"/>
                <a:cs typeface="Courier New" pitchFamily="49" charset="0"/>
              </a:rPr>
              <a:t>(test)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accuracy = </a:t>
            </a:r>
            <a:r>
              <a:rPr lang="en-US" dirty="0" err="1">
                <a:latin typeface="Courier New" pitchFamily="49" charset="0"/>
                <a:cs typeface="Courier New" pitchFamily="49" charset="0"/>
              </a:rPr>
              <a:t>evaluator.evaluate</a:t>
            </a:r>
            <a:r>
              <a:rPr lang="en-US" dirty="0">
                <a:latin typeface="Courier New" pitchFamily="49" charset="0"/>
                <a:cs typeface="Courier New" pitchFamily="49" charset="0"/>
              </a:rPr>
              <a:t>(predictions)</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evaluator.explainParams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291549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11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59</a:t>
            </a:fld>
            <a:endParaRPr lang="uk-UA" dirty="0"/>
          </a:p>
        </p:txBody>
      </p:sp>
      <p:sp>
        <p:nvSpPr>
          <p:cNvPr id="4" name="TextBox 3"/>
          <p:cNvSpPr txBox="1"/>
          <p:nvPr/>
        </p:nvSpPr>
        <p:spPr>
          <a:xfrm>
            <a:off x="224442" y="818520"/>
            <a:ext cx="8462357" cy="3539430"/>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predictionAndLabels</a:t>
            </a:r>
            <a:r>
              <a:rPr lang="en-US" dirty="0">
                <a:latin typeface="Courier New" pitchFamily="49" charset="0"/>
                <a:cs typeface="Courier New" pitchFamily="49" charset="0"/>
              </a:rPr>
              <a:t> = </a:t>
            </a:r>
            <a:r>
              <a:rPr lang="en-US" dirty="0" err="1">
                <a:latin typeface="Courier New" pitchFamily="49" charset="0"/>
                <a:cs typeface="Courier New" pitchFamily="49" charset="0"/>
              </a:rPr>
              <a:t>predictions.select</a:t>
            </a:r>
            <a:r>
              <a:rPr lang="en-US" dirty="0">
                <a:latin typeface="Courier New" pitchFamily="49" charset="0"/>
                <a:cs typeface="Courier New" pitchFamily="49" charset="0"/>
              </a:rPr>
              <a:t>(</a:t>
            </a:r>
          </a:p>
          <a:p>
            <a:r>
              <a:rPr lang="en-US" dirty="0">
                <a:latin typeface="Courier New" pitchFamily="49" charset="0"/>
                <a:cs typeface="Courier New" pitchFamily="49" charset="0"/>
              </a:rPr>
              <a:t>            "prediction", "label").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rdd.map</a:t>
            </a:r>
            <a:r>
              <a:rPr lang="en-US" dirty="0">
                <a:latin typeface="Courier New" pitchFamily="49" charset="0"/>
                <a:cs typeface="Courier New" pitchFamily="49" charset="0"/>
              </a:rPr>
              <a:t>(x =&gt; (x(0).</a:t>
            </a:r>
            <a:r>
              <a:rPr lang="en-US" dirty="0" err="1">
                <a:latin typeface="Courier New" pitchFamily="49" charset="0"/>
                <a:cs typeface="Courier New" pitchFamily="49" charset="0"/>
              </a:rPr>
              <a:t>asInstanceOf</a:t>
            </a:r>
            <a:r>
              <a:rPr lang="en-US" dirty="0">
                <a:latin typeface="Courier New" pitchFamily="49" charset="0"/>
                <a:cs typeface="Courier New" pitchFamily="49" charset="0"/>
              </a:rPr>
              <a:t>[Double],</a:t>
            </a:r>
          </a:p>
          <a:p>
            <a:r>
              <a:rPr lang="en-US" dirty="0">
                <a:latin typeface="Courier New" pitchFamily="49" charset="0"/>
                <a:cs typeface="Courier New" pitchFamily="49" charset="0"/>
              </a:rPr>
              <a:t>            x(1).</a:t>
            </a:r>
            <a:r>
              <a:rPr lang="en-US" dirty="0" err="1">
                <a:latin typeface="Courier New" pitchFamily="49" charset="0"/>
                <a:cs typeface="Courier New" pitchFamily="49" charset="0"/>
              </a:rPr>
              <a:t>asInstanceOf</a:t>
            </a:r>
            <a:r>
              <a:rPr lang="en-US" dirty="0">
                <a:latin typeface="Courier New" pitchFamily="49" charset="0"/>
                <a:cs typeface="Courier New" pitchFamily="49" charset="0"/>
              </a:rPr>
              <a:t>[Double]))</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metrics = new </a:t>
            </a:r>
            <a:r>
              <a:rPr lang="en-US" dirty="0" err="1">
                <a:latin typeface="Courier New" pitchFamily="49" charset="0"/>
                <a:cs typeface="Courier New" pitchFamily="49" charset="0"/>
              </a:rPr>
              <a:t>BinaryClassificationMetrics</a:t>
            </a:r>
            <a:r>
              <a:rPr lang="en-US" dirty="0">
                <a:latin typeface="Courier New" pitchFamily="49" charset="0"/>
                <a:cs typeface="Courier New" pitchFamily="49" charset="0"/>
              </a:rPr>
              <a:t>(</a:t>
            </a:r>
            <a:r>
              <a:rPr lang="en-US" dirty="0" err="1">
                <a:latin typeface="Courier New" pitchFamily="49" charset="0"/>
                <a:cs typeface="Courier New" pitchFamily="49" charset="0"/>
              </a:rPr>
              <a:t>predictionAndLabels</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("area under the precision-recall curve: " + </a:t>
            </a:r>
            <a:r>
              <a:rPr lang="en-US" dirty="0" err="1">
                <a:latin typeface="Courier New" pitchFamily="49" charset="0"/>
                <a:cs typeface="Courier New" pitchFamily="49" charset="0"/>
              </a:rPr>
              <a:t>metrics.areaUnderPR</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("area under the receiver operating characteristic (ROC) curve : "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metrics.areaUnderROC</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println</a:t>
            </a:r>
            <a:r>
              <a:rPr lang="en-US" dirty="0">
                <a:latin typeface="Courier New" pitchFamily="49" charset="0"/>
                <a:cs typeface="Courier New" pitchFamily="49" charset="0"/>
              </a:rPr>
              <a:t>(</a:t>
            </a:r>
            <a:r>
              <a:rPr lang="en-US" dirty="0" err="1">
                <a:latin typeface="Courier New" pitchFamily="49" charset="0"/>
                <a:cs typeface="Courier New" pitchFamily="49" charset="0"/>
              </a:rPr>
              <a:t>metrics.fMeasureByThreshold</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result = </a:t>
            </a:r>
            <a:r>
              <a:rPr lang="en-US" dirty="0" err="1">
                <a:latin typeface="Courier New" pitchFamily="49" charset="0"/>
                <a:cs typeface="Courier New" pitchFamily="49" charset="0"/>
              </a:rPr>
              <a:t>predictions.select</a:t>
            </a:r>
            <a:r>
              <a:rPr lang="en-US" dirty="0">
                <a:latin typeface="Courier New" pitchFamily="49" charset="0"/>
                <a:cs typeface="Courier New" pitchFamily="49" charset="0"/>
              </a:rPr>
              <a:t>("label", "prediction",</a:t>
            </a:r>
          </a:p>
          <a:p>
            <a:r>
              <a:rPr lang="en-US" dirty="0">
                <a:latin typeface="Courier New" pitchFamily="49" charset="0"/>
                <a:cs typeface="Courier New" pitchFamily="49" charset="0"/>
              </a:rPr>
              <a:t>         "probability")</a:t>
            </a:r>
          </a:p>
          <a:p>
            <a:r>
              <a:rPr lang="en-US" dirty="0">
                <a:latin typeface="Courier New" pitchFamily="49" charset="0"/>
                <a:cs typeface="Courier New" pitchFamily="49" charset="0"/>
              </a:rPr>
              <a:t>      </a:t>
            </a:r>
            <a:r>
              <a:rPr lang="en-US" dirty="0" err="1" smtClean="0">
                <a:latin typeface="Courier New" pitchFamily="49" charset="0"/>
                <a:cs typeface="Courier New" pitchFamily="49" charset="0"/>
              </a:rPr>
              <a:t>result.show</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5828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Analytics: 5 Major Functional Areas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a:t>
            </a:fld>
            <a:endParaRPr lang="uk-UA" dirty="0"/>
          </a:p>
        </p:txBody>
      </p:sp>
      <p:sp>
        <p:nvSpPr>
          <p:cNvPr id="4" name="TextBox 3"/>
          <p:cNvSpPr txBox="1"/>
          <p:nvPr/>
        </p:nvSpPr>
        <p:spPr>
          <a:xfrm>
            <a:off x="5951342" y="4289711"/>
            <a:ext cx="1604927" cy="215444"/>
          </a:xfrm>
          <a:prstGeom prst="rect">
            <a:avLst/>
          </a:prstGeom>
          <a:noFill/>
        </p:spPr>
        <p:txBody>
          <a:bodyPr wrap="none" rtlCol="0">
            <a:spAutoFit/>
          </a:bodyPr>
          <a:lstStyle/>
          <a:p>
            <a:r>
              <a:rPr lang="en-US" sz="800" dirty="0" smtClean="0"/>
              <a:t>Image Source: DataBricks.com</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280" y="3375094"/>
            <a:ext cx="557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1603057" y="2739584"/>
            <a:ext cx="5988590" cy="5884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Spark Core</a:t>
            </a:r>
            <a:endParaRPr lang="en-US" sz="1800" b="1" dirty="0"/>
          </a:p>
        </p:txBody>
      </p:sp>
      <p:sp>
        <p:nvSpPr>
          <p:cNvPr id="15" name="Rectangle 14"/>
          <p:cNvSpPr/>
          <p:nvPr/>
        </p:nvSpPr>
        <p:spPr>
          <a:xfrm>
            <a:off x="1603057" y="1634905"/>
            <a:ext cx="1456660" cy="1055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Spark SQL</a:t>
            </a:r>
            <a:endParaRPr lang="en-US" sz="1800" b="1" dirty="0"/>
          </a:p>
        </p:txBody>
      </p:sp>
      <p:sp>
        <p:nvSpPr>
          <p:cNvPr id="16" name="Rectangle 15"/>
          <p:cNvSpPr/>
          <p:nvPr/>
        </p:nvSpPr>
        <p:spPr>
          <a:xfrm>
            <a:off x="3113700" y="1634905"/>
            <a:ext cx="1456660" cy="1055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smtClean="0"/>
              <a:t>Mllib</a:t>
            </a:r>
            <a:r>
              <a:rPr lang="en-US" sz="1800" b="1" dirty="0" smtClean="0"/>
              <a:t>/ML</a:t>
            </a:r>
            <a:endParaRPr lang="en-US" sz="1800" b="1" dirty="0"/>
          </a:p>
        </p:txBody>
      </p:sp>
      <p:sp>
        <p:nvSpPr>
          <p:cNvPr id="17" name="Rectangle 16"/>
          <p:cNvSpPr/>
          <p:nvPr/>
        </p:nvSpPr>
        <p:spPr>
          <a:xfrm>
            <a:off x="4624343" y="1634905"/>
            <a:ext cx="1456660" cy="1055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smtClean="0"/>
              <a:t>GraphX</a:t>
            </a:r>
            <a:endParaRPr lang="en-US" sz="1800" b="1" dirty="0"/>
          </a:p>
        </p:txBody>
      </p:sp>
      <p:sp>
        <p:nvSpPr>
          <p:cNvPr id="18" name="Rectangle 17"/>
          <p:cNvSpPr/>
          <p:nvPr/>
        </p:nvSpPr>
        <p:spPr>
          <a:xfrm>
            <a:off x="6134987" y="1634905"/>
            <a:ext cx="1456660" cy="10558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Spark Streaming</a:t>
            </a:r>
            <a:endParaRPr lang="en-US" sz="1800" b="1" dirty="0"/>
          </a:p>
        </p:txBody>
      </p:sp>
      <p:sp>
        <p:nvSpPr>
          <p:cNvPr id="19" name="Rectangle 18"/>
          <p:cNvSpPr/>
          <p:nvPr/>
        </p:nvSpPr>
        <p:spPr>
          <a:xfrm>
            <a:off x="3842029" y="978601"/>
            <a:ext cx="2279459" cy="5884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rPr>
              <a:t>ML Pipelines</a:t>
            </a:r>
            <a:endParaRPr lang="en-US" sz="1800" b="1" dirty="0">
              <a:solidFill>
                <a:schemeClr val="tx1"/>
              </a:solidFill>
            </a:endParaRPr>
          </a:p>
        </p:txBody>
      </p:sp>
      <p:sp>
        <p:nvSpPr>
          <p:cNvPr id="20" name="Rectangle 19"/>
          <p:cNvSpPr/>
          <p:nvPr/>
        </p:nvSpPr>
        <p:spPr>
          <a:xfrm>
            <a:off x="723014" y="978601"/>
            <a:ext cx="3053093" cy="5884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smtClean="0">
                <a:solidFill>
                  <a:schemeClr val="tx1"/>
                </a:solidFill>
              </a:rPr>
              <a:t>DataFrames</a:t>
            </a:r>
            <a:endParaRPr lang="en-US" sz="1800" b="1" dirty="0">
              <a:solidFill>
                <a:schemeClr val="tx1"/>
              </a:solidFill>
            </a:endParaRPr>
          </a:p>
        </p:txBody>
      </p:sp>
      <p:sp>
        <p:nvSpPr>
          <p:cNvPr id="21" name="Rectangle 20"/>
          <p:cNvSpPr/>
          <p:nvPr/>
        </p:nvSpPr>
        <p:spPr>
          <a:xfrm>
            <a:off x="723015" y="1567096"/>
            <a:ext cx="765544" cy="11236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981758" y="3787580"/>
            <a:ext cx="820872" cy="8106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565990" y="3787580"/>
            <a:ext cx="820872" cy="8106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437441" y="1088562"/>
            <a:ext cx="1688528" cy="4152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488559" y="1955199"/>
            <a:ext cx="1688528" cy="4152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35815" y="1955199"/>
            <a:ext cx="1688528" cy="4152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019053" y="1857496"/>
            <a:ext cx="1688528" cy="6735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776107" y="2826226"/>
            <a:ext cx="1688528" cy="4152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852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12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60</a:t>
            </a:fld>
            <a:endParaRPr lang="uk-UA" dirty="0"/>
          </a:p>
        </p:txBody>
      </p:sp>
      <p:sp>
        <p:nvSpPr>
          <p:cNvPr id="4" name="TextBox 3"/>
          <p:cNvSpPr txBox="1"/>
          <p:nvPr/>
        </p:nvSpPr>
        <p:spPr>
          <a:xfrm>
            <a:off x="224442" y="818520"/>
            <a:ext cx="8462357" cy="3108543"/>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lp</a:t>
            </a:r>
            <a:r>
              <a:rPr lang="en-US" dirty="0">
                <a:latin typeface="Courier New" pitchFamily="49" charset="0"/>
                <a:cs typeface="Courier New" pitchFamily="49" charset="0"/>
              </a:rPr>
              <a:t> = </a:t>
            </a:r>
            <a:r>
              <a:rPr lang="en-US" dirty="0" err="1">
                <a:latin typeface="Courier New" pitchFamily="49" charset="0"/>
                <a:cs typeface="Courier New" pitchFamily="49" charset="0"/>
              </a:rPr>
              <a:t>predictions.select</a:t>
            </a:r>
            <a:r>
              <a:rPr lang="en-US" dirty="0">
                <a:latin typeface="Courier New" pitchFamily="49" charset="0"/>
                <a:cs typeface="Courier New" pitchFamily="49" charset="0"/>
              </a:rPr>
              <a:t>("label", "prediction")</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counttotal</a:t>
            </a:r>
            <a:r>
              <a:rPr lang="en-US" dirty="0">
                <a:latin typeface="Courier New" pitchFamily="49" charset="0"/>
                <a:cs typeface="Courier New" pitchFamily="49" charset="0"/>
              </a:rPr>
              <a:t> = </a:t>
            </a:r>
            <a:r>
              <a:rPr lang="en-US" dirty="0" err="1">
                <a:latin typeface="Courier New" pitchFamily="49" charset="0"/>
                <a:cs typeface="Courier New" pitchFamily="49" charset="0"/>
              </a:rPr>
              <a:t>predictions.count</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correct = </a:t>
            </a:r>
            <a:r>
              <a:rPr lang="en-US" dirty="0" err="1">
                <a:latin typeface="Courier New" pitchFamily="49" charset="0"/>
                <a:cs typeface="Courier New" pitchFamily="49" charset="0"/>
              </a:rPr>
              <a:t>lp.filter</a:t>
            </a:r>
            <a:r>
              <a:rPr lang="en-US" dirty="0">
                <a:latin typeface="Courier New" pitchFamily="49" charset="0"/>
                <a:cs typeface="Courier New" pitchFamily="49" charset="0"/>
              </a:rPr>
              <a:t>($"label" === $"prediction").count()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wrong = </a:t>
            </a:r>
            <a:r>
              <a:rPr lang="en-US" dirty="0" err="1">
                <a:latin typeface="Courier New" pitchFamily="49" charset="0"/>
                <a:cs typeface="Courier New" pitchFamily="49" charset="0"/>
              </a:rPr>
              <a:t>lp.filter</a:t>
            </a:r>
            <a:r>
              <a:rPr lang="en-US" dirty="0">
                <a:latin typeface="Courier New" pitchFamily="49" charset="0"/>
                <a:cs typeface="Courier New" pitchFamily="49" charset="0"/>
              </a:rPr>
              <a:t>(not($"label" === $"prediction")).count()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ratioWrong</a:t>
            </a:r>
            <a:r>
              <a:rPr lang="en-US" dirty="0">
                <a:latin typeface="Courier New" pitchFamily="49" charset="0"/>
                <a:cs typeface="Courier New" pitchFamily="49" charset="0"/>
              </a:rPr>
              <a:t> = </a:t>
            </a:r>
            <a:r>
              <a:rPr lang="en-US" dirty="0" err="1">
                <a:latin typeface="Courier New" pitchFamily="49" charset="0"/>
                <a:cs typeface="Courier New" pitchFamily="49" charset="0"/>
              </a:rPr>
              <a:t>wrong.toDouble</a:t>
            </a:r>
            <a:r>
              <a:rPr lang="en-US" dirty="0">
                <a:latin typeface="Courier New" pitchFamily="49" charset="0"/>
                <a:cs typeface="Courier New" pitchFamily="49" charset="0"/>
              </a:rPr>
              <a:t> / </a:t>
            </a:r>
            <a:r>
              <a:rPr lang="en-US" dirty="0" err="1">
                <a:latin typeface="Courier New" pitchFamily="49" charset="0"/>
                <a:cs typeface="Courier New" pitchFamily="49" charset="0"/>
              </a:rPr>
              <a:t>counttotal.toDouble</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ratioCorrect</a:t>
            </a:r>
            <a:r>
              <a:rPr lang="en-US" dirty="0">
                <a:latin typeface="Courier New" pitchFamily="49" charset="0"/>
                <a:cs typeface="Courier New" pitchFamily="49" charset="0"/>
              </a:rPr>
              <a:t> = </a:t>
            </a:r>
            <a:r>
              <a:rPr lang="en-US" dirty="0" err="1">
                <a:latin typeface="Courier New" pitchFamily="49" charset="0"/>
                <a:cs typeface="Courier New" pitchFamily="49" charset="0"/>
              </a:rPr>
              <a:t>correct.toDouble</a:t>
            </a:r>
            <a:r>
              <a:rPr lang="en-US" dirty="0">
                <a:latin typeface="Courier New" pitchFamily="49" charset="0"/>
                <a:cs typeface="Courier New" pitchFamily="49" charset="0"/>
              </a:rPr>
              <a:t> / </a:t>
            </a:r>
            <a:r>
              <a:rPr lang="en-US" dirty="0" err="1">
                <a:latin typeface="Courier New" pitchFamily="49" charset="0"/>
                <a:cs typeface="Courier New" pitchFamily="49" charset="0"/>
              </a:rPr>
              <a:t>counttotal.toDouble</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truep</a:t>
            </a:r>
            <a:r>
              <a:rPr lang="en-US" dirty="0">
                <a:latin typeface="Courier New" pitchFamily="49" charset="0"/>
                <a:cs typeface="Courier New" pitchFamily="49" charset="0"/>
              </a:rPr>
              <a:t> = </a:t>
            </a:r>
            <a:r>
              <a:rPr lang="en-US" dirty="0" err="1">
                <a:latin typeface="Courier New" pitchFamily="49" charset="0"/>
                <a:cs typeface="Courier New" pitchFamily="49" charset="0"/>
              </a:rPr>
              <a:t>lp.filter</a:t>
            </a:r>
            <a:r>
              <a:rPr lang="en-US" dirty="0">
                <a:latin typeface="Courier New" pitchFamily="49" charset="0"/>
                <a:cs typeface="Courier New" pitchFamily="49" charset="0"/>
              </a:rPr>
              <a:t>($"prediction" === 0.0).filter(</a:t>
            </a:r>
          </a:p>
          <a:p>
            <a:r>
              <a:rPr lang="en-US" dirty="0">
                <a:latin typeface="Courier New" pitchFamily="49" charset="0"/>
                <a:cs typeface="Courier New" pitchFamily="49" charset="0"/>
              </a:rPr>
              <a:t>         $"label" === $"prediction").count() / </a:t>
            </a:r>
            <a:r>
              <a:rPr lang="en-US" dirty="0" err="1">
                <a:latin typeface="Courier New" pitchFamily="49" charset="0"/>
                <a:cs typeface="Courier New" pitchFamily="49" charset="0"/>
              </a:rPr>
              <a:t>counttotal.toDouble</a:t>
            </a:r>
            <a:endParaRPr lang="en-US" dirty="0">
              <a:latin typeface="Courier New" pitchFamily="49" charset="0"/>
              <a:cs typeface="Courier New" pitchFamily="49" charset="0"/>
            </a:endParaRPr>
          </a:p>
          <a:p>
            <a:r>
              <a:rPr lang="sv-SE" dirty="0">
                <a:latin typeface="Courier New" pitchFamily="49" charset="0"/>
                <a:cs typeface="Courier New" pitchFamily="49" charset="0"/>
              </a:rPr>
              <a:t>      val truen = lp.filter($"prediction" === 1.0).filter(</a:t>
            </a:r>
          </a:p>
          <a:p>
            <a:r>
              <a:rPr lang="en-US" dirty="0">
                <a:latin typeface="Courier New" pitchFamily="49" charset="0"/>
                <a:cs typeface="Courier New" pitchFamily="49" charset="0"/>
              </a:rPr>
              <a:t>         $"label" === $"prediction").count() / </a:t>
            </a:r>
            <a:r>
              <a:rPr lang="en-US" dirty="0" err="1">
                <a:latin typeface="Courier New" pitchFamily="49" charset="0"/>
                <a:cs typeface="Courier New" pitchFamily="49" charset="0"/>
              </a:rPr>
              <a:t>counttotal.toDouble</a:t>
            </a:r>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val</a:t>
            </a:r>
            <a:r>
              <a:rPr lang="en-US" dirty="0">
                <a:latin typeface="Courier New" pitchFamily="49" charset="0"/>
                <a:cs typeface="Courier New" pitchFamily="49" charset="0"/>
              </a:rPr>
              <a:t> </a:t>
            </a:r>
            <a:r>
              <a:rPr lang="en-US" dirty="0" err="1">
                <a:latin typeface="Courier New" pitchFamily="49" charset="0"/>
                <a:cs typeface="Courier New" pitchFamily="49" charset="0"/>
              </a:rPr>
              <a:t>falsep</a:t>
            </a:r>
            <a:r>
              <a:rPr lang="en-US" dirty="0">
                <a:latin typeface="Courier New" pitchFamily="49" charset="0"/>
                <a:cs typeface="Courier New" pitchFamily="49" charset="0"/>
              </a:rPr>
              <a:t> = </a:t>
            </a:r>
            <a:r>
              <a:rPr lang="en-US" dirty="0" err="1">
                <a:latin typeface="Courier New" pitchFamily="49" charset="0"/>
                <a:cs typeface="Courier New" pitchFamily="49" charset="0"/>
              </a:rPr>
              <a:t>lp.filter</a:t>
            </a:r>
            <a:r>
              <a:rPr lang="en-US" dirty="0">
                <a:latin typeface="Courier New" pitchFamily="49" charset="0"/>
                <a:cs typeface="Courier New" pitchFamily="49" charset="0"/>
              </a:rPr>
              <a:t>($"prediction" === 1.0).filter(not(</a:t>
            </a:r>
          </a:p>
          <a:p>
            <a:r>
              <a:rPr lang="en-US" dirty="0">
                <a:latin typeface="Courier New" pitchFamily="49" charset="0"/>
                <a:cs typeface="Courier New" pitchFamily="49" charset="0"/>
              </a:rPr>
              <a:t>         $"label" === $"prediction")).count() / </a:t>
            </a:r>
            <a:r>
              <a:rPr lang="en-US" dirty="0" err="1">
                <a:latin typeface="Courier New" pitchFamily="49" charset="0"/>
                <a:cs typeface="Courier New" pitchFamily="49" charset="0"/>
              </a:rPr>
              <a:t>counttotal.toDouble</a:t>
            </a:r>
            <a:endParaRPr lang="en-US" dirty="0">
              <a:latin typeface="Courier New" pitchFamily="49" charset="0"/>
              <a:cs typeface="Courier New" pitchFamily="49" charset="0"/>
            </a:endParaRPr>
          </a:p>
          <a:p>
            <a:r>
              <a:rPr lang="sv-SE" dirty="0">
                <a:latin typeface="Courier New" pitchFamily="49" charset="0"/>
                <a:cs typeface="Courier New" pitchFamily="49" charset="0"/>
              </a:rPr>
              <a:t>      val falsen = lp.filter($"prediction" === 0.0).filter(not(</a:t>
            </a:r>
          </a:p>
          <a:p>
            <a:r>
              <a:rPr lang="en-US" dirty="0">
                <a:latin typeface="Courier New" pitchFamily="49" charset="0"/>
                <a:cs typeface="Courier New" pitchFamily="49" charset="0"/>
              </a:rPr>
              <a:t>         $"label" === $"prediction")).count() / </a:t>
            </a:r>
            <a:r>
              <a:rPr lang="en-US" dirty="0" err="1" smtClean="0">
                <a:latin typeface="Courier New" pitchFamily="49" charset="0"/>
                <a:cs typeface="Courier New" pitchFamily="49" charset="0"/>
              </a:rPr>
              <a:t>counttotal.toDouble</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102310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13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61</a:t>
            </a:fld>
            <a:endParaRPr lang="uk-UA" dirty="0"/>
          </a:p>
        </p:txBody>
      </p:sp>
      <p:sp>
        <p:nvSpPr>
          <p:cNvPr id="4" name="TextBox 3"/>
          <p:cNvSpPr txBox="1"/>
          <p:nvPr/>
        </p:nvSpPr>
        <p:spPr>
          <a:xfrm>
            <a:off x="224442" y="818520"/>
            <a:ext cx="8462357" cy="2462213"/>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counttotal</a:t>
            </a:r>
            <a:r>
              <a:rPr lang="en-US" dirty="0" smtClean="0">
                <a:latin typeface="Courier New" pitchFamily="49" charset="0"/>
                <a:cs typeface="Courier New" pitchFamily="49" charset="0"/>
              </a:rPr>
              <a:t> : " + </a:t>
            </a:r>
            <a:r>
              <a:rPr lang="en-US" dirty="0" err="1" smtClean="0">
                <a:latin typeface="Courier New" pitchFamily="49" charset="0"/>
                <a:cs typeface="Courier New" pitchFamily="49" charset="0"/>
              </a:rPr>
              <a:t>counttotal</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("correct : " + correct)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("wrong: " + wrong)</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wrong: " + </a:t>
            </a:r>
            <a:r>
              <a:rPr lang="en-US" dirty="0" err="1" smtClean="0">
                <a:latin typeface="Courier New" pitchFamily="49" charset="0"/>
                <a:cs typeface="Courier New" pitchFamily="49" charset="0"/>
              </a:rPr>
              <a:t>ratioWrong</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correct: " + </a:t>
            </a:r>
            <a:r>
              <a:rPr lang="en-US" dirty="0" err="1" smtClean="0">
                <a:latin typeface="Courier New" pitchFamily="49" charset="0"/>
                <a:cs typeface="Courier New" pitchFamily="49" charset="0"/>
              </a:rPr>
              <a:t>ratioCorrect</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true positive : " + </a:t>
            </a:r>
            <a:r>
              <a:rPr lang="en-US" dirty="0" err="1" smtClean="0">
                <a:latin typeface="Courier New" pitchFamily="49" charset="0"/>
                <a:cs typeface="Courier New" pitchFamily="49" charset="0"/>
              </a:rPr>
              <a:t>truep</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false positive : " + </a:t>
            </a:r>
            <a:r>
              <a:rPr lang="en-US" dirty="0" err="1" smtClean="0">
                <a:latin typeface="Courier New" pitchFamily="49" charset="0"/>
                <a:cs typeface="Courier New" pitchFamily="49" charset="0"/>
              </a:rPr>
              <a:t>falsep</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true negative : " + </a:t>
            </a:r>
            <a:r>
              <a:rPr lang="en-US" dirty="0" err="1" smtClean="0">
                <a:latin typeface="Courier New" pitchFamily="49" charset="0"/>
                <a:cs typeface="Courier New" pitchFamily="49" charset="0"/>
              </a:rPr>
              <a:t>truen</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("ratio false negative : " + </a:t>
            </a:r>
            <a:r>
              <a:rPr lang="en-US" dirty="0" err="1" smtClean="0">
                <a:latin typeface="Courier New" pitchFamily="49" charset="0"/>
                <a:cs typeface="Courier New" pitchFamily="49" charset="0"/>
              </a:rPr>
              <a:t>falsen</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println</a:t>
            </a:r>
            <a:r>
              <a:rPr lang="en-US" dirty="0" smtClean="0">
                <a:latin typeface="Courier New" pitchFamily="49" charset="0"/>
                <a:cs typeface="Courier New" pitchFamily="49" charset="0"/>
              </a:rPr>
              <a:t>("wrong: " + wrong)</a:t>
            </a:r>
          </a:p>
        </p:txBody>
      </p:sp>
    </p:spTree>
    <p:extLst>
      <p:ext uri="{BB962C8B-B14F-4D97-AF65-F5344CB8AC3E}">
        <p14:creationId xmlns:p14="http://schemas.microsoft.com/office/powerpoint/2010/main" val="2922205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Churn: In </a:t>
            </a:r>
            <a:r>
              <a:rPr lang="en-US" dirty="0" err="1"/>
              <a:t>Scala</a:t>
            </a:r>
            <a:r>
              <a:rPr lang="en-US" dirty="0"/>
              <a:t> </a:t>
            </a:r>
            <a:r>
              <a:rPr lang="en-US" dirty="0" smtClean="0"/>
              <a:t>14 </a:t>
            </a:r>
            <a:r>
              <a:rPr lang="en-US" dirty="0"/>
              <a:t>of 14</a:t>
            </a:r>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62</a:t>
            </a:fld>
            <a:endParaRPr lang="uk-UA" dirty="0"/>
          </a:p>
        </p:txBody>
      </p:sp>
      <p:sp>
        <p:nvSpPr>
          <p:cNvPr id="4" name="TextBox 3"/>
          <p:cNvSpPr txBox="1"/>
          <p:nvPr/>
        </p:nvSpPr>
        <p:spPr>
          <a:xfrm>
            <a:off x="224442" y="818520"/>
            <a:ext cx="8462357" cy="3108543"/>
          </a:xfrm>
          <a:prstGeom prst="rect">
            <a:avLst/>
          </a:prstGeom>
          <a:noFill/>
        </p:spPr>
        <p:txBody>
          <a:bodyPr wrap="square" rtlCol="0">
            <a:spAutoFit/>
          </a:bodyPr>
          <a:lstStyle/>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val</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equalp</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predictions.selectExpr</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"double(round(prediction)) as prediction", "label",</a:t>
            </a:r>
          </a:p>
          <a:p>
            <a:r>
              <a:rPr lang="en-US" dirty="0" smtClean="0">
                <a:latin typeface="Courier New" pitchFamily="49" charset="0"/>
                <a:cs typeface="Courier New" pitchFamily="49" charset="0"/>
              </a:rPr>
              <a:t>         """CASE double(round(prediction)) = label WHEN true </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then 1 ELSE 0 END as equal"""</a:t>
            </a:r>
          </a:p>
          <a:p>
            <a:r>
              <a:rPr lang="en-US" dirty="0" smtClean="0">
                <a:latin typeface="Courier New" pitchFamily="49" charset="0"/>
                <a:cs typeface="Courier New" pitchFamily="49" charset="0"/>
              </a:rPr>
              <a:t>      )</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equalp.show</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r>
              <a:rPr lang="en-US" dirty="0" err="1">
                <a:latin typeface="Courier New" pitchFamily="49" charset="0"/>
                <a:cs typeface="Courier New" pitchFamily="49" charset="0"/>
              </a:rPr>
              <a:t>spark.stop</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sys.exit</a:t>
            </a:r>
            <a:r>
              <a:rPr lang="en-US" dirty="0">
                <a:latin typeface="Courier New" pitchFamily="49" charset="0"/>
                <a:cs typeface="Courier New" pitchFamily="49" charset="0"/>
              </a:rPr>
              <a:t>(0)</a:t>
            </a: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a:t>
            </a:r>
          </a:p>
          <a:p>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843669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9874" y="544496"/>
            <a:ext cx="4297680" cy="548048"/>
          </a:xfrm>
        </p:spPr>
        <p:txBody>
          <a:bodyPr/>
          <a:lstStyle/>
          <a:p>
            <a:r>
              <a:rPr lang="en-US" dirty="0" smtClean="0"/>
              <a:t>Churn, Decision Tree: Select Output- </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63</a:t>
            </a:fld>
            <a:endParaRPr lang="uk-UA" dirty="0"/>
          </a:p>
        </p:txBody>
      </p:sp>
      <p:sp>
        <p:nvSpPr>
          <p:cNvPr id="4" name="TextBox 3"/>
          <p:cNvSpPr txBox="1"/>
          <p:nvPr/>
        </p:nvSpPr>
        <p:spPr>
          <a:xfrm>
            <a:off x="224442" y="627134"/>
            <a:ext cx="8462357" cy="3970318"/>
          </a:xfrm>
          <a:prstGeom prst="rect">
            <a:avLst/>
          </a:prstGeom>
          <a:noFill/>
        </p:spPr>
        <p:txBody>
          <a:bodyPr wrap="square" rtlCol="0">
            <a:spAutoFit/>
          </a:bodyPr>
          <a:lstStyle/>
          <a:p>
            <a:r>
              <a:rPr lang="en-US" dirty="0">
                <a:latin typeface="Courier New" pitchFamily="49" charset="0"/>
                <a:cs typeface="Courier New" pitchFamily="49" charset="0"/>
              </a:rPr>
              <a:t>The Best Model and Parameters:</a:t>
            </a:r>
          </a:p>
          <a:p>
            <a:r>
              <a:rPr lang="en-US" dirty="0">
                <a:latin typeface="Courier New" pitchFamily="49" charset="0"/>
                <a:cs typeface="Courier New" pitchFamily="49" charset="0"/>
              </a:rPr>
              <a:t>--------------------</a:t>
            </a:r>
          </a:p>
          <a:p>
            <a:r>
              <a:rPr lang="en-US" dirty="0" err="1">
                <a:latin typeface="Courier New" pitchFamily="49" charset="0"/>
                <a:cs typeface="Courier New" pitchFamily="49" charset="0"/>
              </a:rPr>
              <a:t>DecisionTreeClassificationModel</a:t>
            </a:r>
            <a:r>
              <a:rPr lang="en-US" dirty="0">
                <a:latin typeface="Courier New" pitchFamily="49" charset="0"/>
                <a:cs typeface="Courier New" pitchFamily="49" charset="0"/>
              </a:rPr>
              <a:t> (</a:t>
            </a:r>
            <a:r>
              <a:rPr lang="en-US" dirty="0" err="1">
                <a:latin typeface="Courier New" pitchFamily="49" charset="0"/>
                <a:cs typeface="Courier New" pitchFamily="49" charset="0"/>
              </a:rPr>
              <a:t>uid</a:t>
            </a:r>
            <a:r>
              <a:rPr lang="en-US" dirty="0">
                <a:latin typeface="Courier New" pitchFamily="49" charset="0"/>
                <a:cs typeface="Courier New" pitchFamily="49" charset="0"/>
              </a:rPr>
              <a:t>=dtc_d2da400284df) of depth 5 with 53 nodes</a:t>
            </a:r>
          </a:p>
          <a:p>
            <a:r>
              <a:rPr lang="en-US" dirty="0">
                <a:latin typeface="Courier New" pitchFamily="49" charset="0"/>
                <a:cs typeface="Courier New" pitchFamily="49" charset="0"/>
              </a:rPr>
              <a:t>Learned classification tree model:</a:t>
            </a:r>
          </a:p>
          <a:p>
            <a:r>
              <a:rPr lang="en-US" dirty="0" err="1">
                <a:latin typeface="Courier New" pitchFamily="49" charset="0"/>
                <a:cs typeface="Courier New" pitchFamily="49" charset="0"/>
              </a:rPr>
              <a:t>DecisionTreeClassificationModel</a:t>
            </a:r>
            <a:r>
              <a:rPr lang="en-US" dirty="0">
                <a:latin typeface="Courier New" pitchFamily="49" charset="0"/>
                <a:cs typeface="Courier New" pitchFamily="49" charset="0"/>
              </a:rPr>
              <a:t> (</a:t>
            </a:r>
            <a:r>
              <a:rPr lang="en-US" dirty="0" err="1">
                <a:latin typeface="Courier New" pitchFamily="49" charset="0"/>
                <a:cs typeface="Courier New" pitchFamily="49" charset="0"/>
              </a:rPr>
              <a:t>uid</a:t>
            </a:r>
            <a:r>
              <a:rPr lang="en-US" dirty="0">
                <a:latin typeface="Courier New" pitchFamily="49" charset="0"/>
                <a:cs typeface="Courier New" pitchFamily="49" charset="0"/>
              </a:rPr>
              <a:t>=dtc_d2da400284df) of depth 5 with 53 nodes</a:t>
            </a:r>
          </a:p>
          <a:p>
            <a:r>
              <a:rPr lang="en-US" dirty="0">
                <a:latin typeface="Courier New" pitchFamily="49" charset="0"/>
                <a:cs typeface="Courier New" pitchFamily="49" charset="0"/>
              </a:rPr>
              <a:t>  If (feature 11 &lt;= 3.0)</a:t>
            </a:r>
          </a:p>
          <a:p>
            <a:r>
              <a:rPr lang="en-US" dirty="0">
                <a:latin typeface="Courier New" pitchFamily="49" charset="0"/>
                <a:cs typeface="Courier New" pitchFamily="49" charset="0"/>
              </a:rPr>
              <a:t>   If (feature 3 &lt;= 222.4)</a:t>
            </a:r>
          </a:p>
          <a:p>
            <a:r>
              <a:rPr lang="en-US" dirty="0">
                <a:latin typeface="Courier New" pitchFamily="49" charset="0"/>
                <a:cs typeface="Courier New" pitchFamily="49" charset="0"/>
              </a:rPr>
              <a:t>    If (feature 1 in {1.0})</a:t>
            </a:r>
          </a:p>
          <a:p>
            <a:r>
              <a:rPr lang="en-US" dirty="0">
                <a:latin typeface="Courier New" pitchFamily="49" charset="0"/>
                <a:cs typeface="Courier New" pitchFamily="49" charset="0"/>
              </a:rPr>
              <a:t>     If (feature 9 &lt;= 13.1)</a:t>
            </a:r>
          </a:p>
          <a:p>
            <a:r>
              <a:rPr lang="en-US" dirty="0">
                <a:latin typeface="Courier New" pitchFamily="49" charset="0"/>
                <a:cs typeface="Courier New" pitchFamily="49" charset="0"/>
              </a:rPr>
              <a:t>      If (feature 10 &lt;= 2.0)</a:t>
            </a:r>
          </a:p>
          <a:p>
            <a:r>
              <a:rPr lang="en-US" dirty="0">
                <a:latin typeface="Courier New" pitchFamily="49" charset="0"/>
                <a:cs typeface="Courier New" pitchFamily="49" charset="0"/>
              </a:rPr>
              <a:t>       Predict: 0.0</a:t>
            </a:r>
          </a:p>
          <a:p>
            <a:r>
              <a:rPr lang="en-US" dirty="0">
                <a:latin typeface="Courier New" pitchFamily="49" charset="0"/>
                <a:cs typeface="Courier New" pitchFamily="49" charset="0"/>
              </a:rPr>
              <a:t>      Else (feature 10 &gt; 2.0)</a:t>
            </a:r>
          </a:p>
          <a:p>
            <a:r>
              <a:rPr lang="en-US" dirty="0">
                <a:latin typeface="Courier New" pitchFamily="49" charset="0"/>
                <a:cs typeface="Courier New" pitchFamily="49" charset="0"/>
              </a:rPr>
              <a:t>       Predict: 1.0</a:t>
            </a:r>
          </a:p>
          <a:p>
            <a:r>
              <a:rPr lang="en-US" dirty="0">
                <a:latin typeface="Courier New" pitchFamily="49" charset="0"/>
                <a:cs typeface="Courier New" pitchFamily="49" charset="0"/>
              </a:rPr>
              <a:t>     Else (feature 9 &gt; 13.1)</a:t>
            </a:r>
          </a:p>
          <a:p>
            <a:r>
              <a:rPr lang="en-US" dirty="0">
                <a:latin typeface="Courier New" pitchFamily="49" charset="0"/>
                <a:cs typeface="Courier New" pitchFamily="49" charset="0"/>
              </a:rPr>
              <a:t>      Predict: 0.0</a:t>
            </a:r>
          </a:p>
          <a:p>
            <a:r>
              <a:rPr lang="en-US" dirty="0">
                <a:latin typeface="Courier New" pitchFamily="49" charset="0"/>
                <a:cs typeface="Courier New" pitchFamily="49" charset="0"/>
              </a:rPr>
              <a:t>    Else (feature 1 not in {1.0})</a:t>
            </a:r>
          </a:p>
        </p:txBody>
      </p:sp>
    </p:spTree>
    <p:extLst>
      <p:ext uri="{BB962C8B-B14F-4D97-AF65-F5344CB8AC3E}">
        <p14:creationId xmlns:p14="http://schemas.microsoft.com/office/powerpoint/2010/main" val="1876145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9874" y="544496"/>
            <a:ext cx="4297680" cy="548048"/>
          </a:xfrm>
        </p:spPr>
        <p:txBody>
          <a:bodyPr/>
          <a:lstStyle/>
          <a:p>
            <a:r>
              <a:rPr lang="en-US" dirty="0" smtClean="0"/>
              <a:t>Churn, Decision Tree: Select Output- </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64</a:t>
            </a:fld>
            <a:endParaRPr lang="uk-UA" dirty="0"/>
          </a:p>
        </p:txBody>
      </p:sp>
      <p:sp>
        <p:nvSpPr>
          <p:cNvPr id="4" name="TextBox 3"/>
          <p:cNvSpPr txBox="1"/>
          <p:nvPr/>
        </p:nvSpPr>
        <p:spPr>
          <a:xfrm>
            <a:off x="224442" y="1169393"/>
            <a:ext cx="8462357" cy="2031325"/>
          </a:xfrm>
          <a:prstGeom prst="rect">
            <a:avLst/>
          </a:prstGeom>
          <a:noFill/>
        </p:spPr>
        <p:txBody>
          <a:bodyPr wrap="square" rtlCol="0">
            <a:spAutoFit/>
          </a:bodyPr>
          <a:lstStyle/>
          <a:p>
            <a:r>
              <a:rPr lang="en-US" dirty="0" err="1">
                <a:latin typeface="Courier New" pitchFamily="49" charset="0"/>
                <a:cs typeface="Courier New" pitchFamily="49" charset="0"/>
              </a:rPr>
              <a:t>counttotal</a:t>
            </a:r>
            <a:r>
              <a:rPr lang="en-US" dirty="0">
                <a:latin typeface="Courier New" pitchFamily="49" charset="0"/>
                <a:cs typeface="Courier New" pitchFamily="49" charset="0"/>
              </a:rPr>
              <a:t> : 667</a:t>
            </a:r>
          </a:p>
          <a:p>
            <a:r>
              <a:rPr lang="en-US" dirty="0">
                <a:latin typeface="Courier New" pitchFamily="49" charset="0"/>
                <a:cs typeface="Courier New" pitchFamily="49" charset="0"/>
              </a:rPr>
              <a:t>correct : 574</a:t>
            </a:r>
          </a:p>
          <a:p>
            <a:r>
              <a:rPr lang="en-US" dirty="0">
                <a:latin typeface="Courier New" pitchFamily="49" charset="0"/>
                <a:cs typeface="Courier New" pitchFamily="49" charset="0"/>
              </a:rPr>
              <a:t>wrong: 93</a:t>
            </a:r>
          </a:p>
          <a:p>
            <a:r>
              <a:rPr lang="en-US" dirty="0">
                <a:latin typeface="Courier New" pitchFamily="49" charset="0"/>
                <a:cs typeface="Courier New" pitchFamily="49" charset="0"/>
              </a:rPr>
              <a:t>ratio wrong: 0.13943028485757122</a:t>
            </a:r>
          </a:p>
          <a:p>
            <a:r>
              <a:rPr lang="en-US" dirty="0">
                <a:latin typeface="Courier New" pitchFamily="49" charset="0"/>
                <a:cs typeface="Courier New" pitchFamily="49" charset="0"/>
              </a:rPr>
              <a:t>ratio correct: 0.8605697151424287</a:t>
            </a:r>
          </a:p>
          <a:p>
            <a:r>
              <a:rPr lang="en-US" dirty="0">
                <a:latin typeface="Courier New" pitchFamily="49" charset="0"/>
                <a:cs typeface="Courier New" pitchFamily="49" charset="0"/>
              </a:rPr>
              <a:t>ratio true positive : 0.1184407796101949</a:t>
            </a:r>
          </a:p>
          <a:p>
            <a:r>
              <a:rPr lang="en-US" dirty="0">
                <a:latin typeface="Courier New" pitchFamily="49" charset="0"/>
                <a:cs typeface="Courier New" pitchFamily="49" charset="0"/>
              </a:rPr>
              <a:t>ratio false positive : 0.0239880059970015</a:t>
            </a:r>
          </a:p>
          <a:p>
            <a:r>
              <a:rPr lang="en-US" dirty="0">
                <a:latin typeface="Courier New" pitchFamily="49" charset="0"/>
                <a:cs typeface="Courier New" pitchFamily="49" charset="0"/>
              </a:rPr>
              <a:t>ratio true negative : 0.7421289355322339</a:t>
            </a:r>
          </a:p>
          <a:p>
            <a:r>
              <a:rPr lang="en-US" dirty="0">
                <a:latin typeface="Courier New" pitchFamily="49" charset="0"/>
                <a:cs typeface="Courier New" pitchFamily="49" charset="0"/>
              </a:rPr>
              <a:t>ratio false negative : 0.11544227886056972</a:t>
            </a:r>
          </a:p>
        </p:txBody>
      </p:sp>
    </p:spTree>
    <p:extLst>
      <p:ext uri="{BB962C8B-B14F-4D97-AF65-F5344CB8AC3E}">
        <p14:creationId xmlns:p14="http://schemas.microsoft.com/office/powerpoint/2010/main" val="1283249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9874" y="544496"/>
            <a:ext cx="4297680" cy="548048"/>
          </a:xfrm>
        </p:spPr>
        <p:txBody>
          <a:bodyPr/>
          <a:lstStyle/>
          <a:p>
            <a:r>
              <a:rPr lang="en-US" dirty="0" smtClean="0"/>
              <a:t>Churn, Decision Tree: Select Output- </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65</a:t>
            </a:fld>
            <a:endParaRPr lang="uk-UA" dirty="0"/>
          </a:p>
        </p:txBody>
      </p:sp>
      <p:sp>
        <p:nvSpPr>
          <p:cNvPr id="4" name="TextBox 3"/>
          <p:cNvSpPr txBox="1"/>
          <p:nvPr/>
        </p:nvSpPr>
        <p:spPr>
          <a:xfrm>
            <a:off x="224442" y="1092544"/>
            <a:ext cx="8462357" cy="3323987"/>
          </a:xfrm>
          <a:prstGeom prst="rect">
            <a:avLst/>
          </a:prstGeom>
          <a:noFill/>
        </p:spPr>
        <p:txBody>
          <a:bodyPr wrap="square" rtlCol="0">
            <a:spAutoFit/>
          </a:bodyPr>
          <a:lstStyle/>
          <a:p>
            <a:r>
              <a:rPr lang="en-US" dirty="0">
                <a:latin typeface="Courier New" pitchFamily="49" charset="0"/>
                <a:cs typeface="Courier New" pitchFamily="49" charset="0"/>
              </a:rPr>
              <a:t>area under the precision-recall curve: 0.9747578698231796</a:t>
            </a:r>
          </a:p>
          <a:p>
            <a:r>
              <a:rPr lang="en-US" dirty="0">
                <a:latin typeface="Courier New" pitchFamily="49" charset="0"/>
                <a:cs typeface="Courier New" pitchFamily="49" charset="0"/>
              </a:rPr>
              <a:t>area under the receiver operating characteristic (ROC) curve : 0.8484817813765183</a:t>
            </a:r>
          </a:p>
          <a:p>
            <a:r>
              <a:rPr lang="en-US" dirty="0" err="1">
                <a:latin typeface="Courier New" pitchFamily="49" charset="0"/>
                <a:cs typeface="Courier New" pitchFamily="49" charset="0"/>
              </a:rPr>
              <a:t>MapPartitionsRDD</a:t>
            </a:r>
            <a:r>
              <a:rPr lang="en-US" dirty="0">
                <a:latin typeface="Courier New" pitchFamily="49" charset="0"/>
                <a:cs typeface="Courier New" pitchFamily="49" charset="0"/>
              </a:rPr>
              <a:t>[1233] at map at BinaryClassificationMetrics.scala:214</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err="1">
                <a:latin typeface="Courier New" pitchFamily="49" charset="0"/>
                <a:cs typeface="Courier New" pitchFamily="49" charset="0"/>
              </a:rPr>
              <a:t>label|prediction</a:t>
            </a:r>
            <a:r>
              <a:rPr lang="en-US" dirty="0">
                <a:latin typeface="Courier New" pitchFamily="49" charset="0"/>
                <a:cs typeface="Courier New" pitchFamily="49" charset="0"/>
              </a:rPr>
              <a:t>|         probability|</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  1.0|       1.0|[0.10676156583629...|</a:t>
            </a:r>
          </a:p>
          <a:p>
            <a:r>
              <a:rPr lang="en-US" dirty="0">
                <a:latin typeface="Courier New" pitchFamily="49" charset="0"/>
                <a:cs typeface="Courier New" pitchFamily="49" charset="0"/>
              </a:rPr>
              <a:t>|  0.0|       0.0|[0.91666666666666...|</a:t>
            </a:r>
          </a:p>
          <a:p>
            <a:r>
              <a:rPr lang="en-US" dirty="0">
                <a:latin typeface="Courier New" pitchFamily="49" charset="0"/>
                <a:cs typeface="Courier New" pitchFamily="49" charset="0"/>
              </a:rPr>
              <a:t>|  0.0|       0.0|           [1.0,0.0]|</a:t>
            </a:r>
          </a:p>
          <a:p>
            <a:r>
              <a:rPr lang="en-US" dirty="0">
                <a:latin typeface="Courier New" pitchFamily="49" charset="0"/>
                <a:cs typeface="Courier New" pitchFamily="49" charset="0"/>
              </a:rPr>
              <a:t>|  1.0|       1.0|[0.10676156583629...|</a:t>
            </a:r>
          </a:p>
          <a:p>
            <a:r>
              <a:rPr lang="en-US" dirty="0">
                <a:latin typeface="Courier New" pitchFamily="49" charset="0"/>
                <a:cs typeface="Courier New" pitchFamily="49" charset="0"/>
              </a:rPr>
              <a:t>|  1.0|       1.0|[0.10676156583629...|</a:t>
            </a:r>
          </a:p>
          <a:p>
            <a:r>
              <a:rPr lang="en-US" dirty="0">
                <a:latin typeface="Courier New" pitchFamily="49" charset="0"/>
                <a:cs typeface="Courier New" pitchFamily="49" charset="0"/>
              </a:rPr>
              <a:t>|  1.0|       1.0|           [0.1,0.9]|</a:t>
            </a:r>
          </a:p>
          <a:p>
            <a:r>
              <a:rPr lang="en-US" dirty="0">
                <a:latin typeface="Courier New" pitchFamily="49" charset="0"/>
                <a:cs typeface="Courier New" pitchFamily="49" charset="0"/>
              </a:rPr>
              <a:t>|  1.0|       1.0|[0.27027027027027</a:t>
            </a:r>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1283249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3165"/>
            <a:ext cx="3054743" cy="548048"/>
          </a:xfrm>
        </p:spPr>
        <p:txBody>
          <a:bodyPr/>
          <a:lstStyle/>
          <a:p>
            <a:r>
              <a:rPr lang="en-US" dirty="0" smtClean="0"/>
              <a:t>How would you know this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66</a:t>
            </a:fld>
            <a:endParaRPr lang="uk-UA" dirty="0"/>
          </a:p>
        </p:txBody>
      </p:sp>
      <p:sp>
        <p:nvSpPr>
          <p:cNvPr id="5" name="TextBox 4"/>
          <p:cNvSpPr txBox="1"/>
          <p:nvPr/>
        </p:nvSpPr>
        <p:spPr>
          <a:xfrm>
            <a:off x="329610" y="1833411"/>
            <a:ext cx="2849526" cy="707886"/>
          </a:xfrm>
          <a:prstGeom prst="rect">
            <a:avLst/>
          </a:prstGeom>
          <a:noFill/>
        </p:spPr>
        <p:txBody>
          <a:bodyPr wrap="square" rtlCol="0">
            <a:spAutoFit/>
          </a:bodyPr>
          <a:lstStyle/>
          <a:p>
            <a:pPr marL="233363" indent="-233363">
              <a:buFont typeface="Arial" pitchFamily="34" charset="0"/>
              <a:buChar char="•"/>
            </a:pPr>
            <a:r>
              <a:rPr lang="en-US" sz="2000" dirty="0" err="1" smtClean="0">
                <a:solidFill>
                  <a:schemeClr val="tx1"/>
                </a:solidFill>
              </a:rPr>
              <a:t>Url</a:t>
            </a:r>
            <a:r>
              <a:rPr lang="en-US" sz="2000" dirty="0" smtClean="0">
                <a:solidFill>
                  <a:schemeClr val="tx1"/>
                </a:solidFill>
              </a:rPr>
              <a:t> on Notes page</a:t>
            </a:r>
            <a:endParaRPr lang="en-US" sz="2000" dirty="0">
              <a:solidFill>
                <a:schemeClr val="tx1"/>
              </a:solidFill>
            </a:endParaRPr>
          </a:p>
          <a:p>
            <a:pPr marL="233363" indent="-233363">
              <a:buFont typeface="Arial" pitchFamily="34" charset="0"/>
              <a:buChar char="•"/>
            </a:pPr>
            <a:r>
              <a:rPr lang="en-US" sz="2000" dirty="0" smtClean="0">
                <a:solidFill>
                  <a:schemeClr val="tx1"/>
                </a:solidFill>
              </a:rPr>
              <a:t>And this example</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3805" y="129359"/>
            <a:ext cx="5409459" cy="462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0167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67</a:t>
            </a:fld>
            <a:endParaRPr lang="uk-UA" dirty="0"/>
          </a:p>
        </p:txBody>
      </p:sp>
      <p:sp>
        <p:nvSpPr>
          <p:cNvPr id="4" name="Title 3"/>
          <p:cNvSpPr>
            <a:spLocks noGrp="1"/>
          </p:cNvSpPr>
          <p:nvPr>
            <p:ph type="title"/>
          </p:nvPr>
        </p:nvSpPr>
        <p:spPr/>
        <p:txBody>
          <a:bodyPr/>
          <a:lstStyle/>
          <a:p>
            <a:r>
              <a:rPr lang="en-US" dirty="0" smtClean="0"/>
              <a:t>End of Unit:</a:t>
            </a:r>
            <a:endParaRPr lang="en-US" dirty="0"/>
          </a:p>
        </p:txBody>
      </p:sp>
    </p:spTree>
    <p:extLst>
      <p:ext uri="{BB962C8B-B14F-4D97-AF65-F5344CB8AC3E}">
        <p14:creationId xmlns:p14="http://schemas.microsoft.com/office/powerpoint/2010/main" val="52269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Additional Detail:</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68</a:t>
            </a:fld>
            <a:endParaRPr lang="uk-UA" dirty="0"/>
          </a:p>
        </p:txBody>
      </p:sp>
    </p:spTree>
    <p:extLst>
      <p:ext uri="{BB962C8B-B14F-4D97-AF65-F5344CB8AC3E}">
        <p14:creationId xmlns:p14="http://schemas.microsoft.com/office/powerpoint/2010/main" val="1531016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406" y="478563"/>
            <a:ext cx="3972393" cy="548048"/>
          </a:xfrm>
        </p:spPr>
        <p:txBody>
          <a:bodyPr/>
          <a:lstStyle/>
          <a:p>
            <a:r>
              <a:rPr lang="en-US" dirty="0" smtClean="0"/>
              <a:t>Machine Learning: A Must Read ?</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69</a:t>
            </a:fld>
            <a:endParaRPr lang="uk-UA" dirty="0"/>
          </a:p>
        </p:txBody>
      </p:sp>
      <p:sp>
        <p:nvSpPr>
          <p:cNvPr id="5" name="TextBox 4"/>
          <p:cNvSpPr txBox="1"/>
          <p:nvPr/>
        </p:nvSpPr>
        <p:spPr>
          <a:xfrm>
            <a:off x="4811843" y="1298704"/>
            <a:ext cx="3943968" cy="2769989"/>
          </a:xfrm>
          <a:prstGeom prst="rect">
            <a:avLst/>
          </a:prstGeom>
          <a:noFill/>
        </p:spPr>
        <p:txBody>
          <a:bodyPr wrap="square" rtlCol="0">
            <a:spAutoFit/>
          </a:bodyPr>
          <a:lstStyle/>
          <a:p>
            <a:pPr marL="231775" indent="-231775">
              <a:buFont typeface="Arial" pitchFamily="34" charset="0"/>
              <a:buChar char="•"/>
            </a:pPr>
            <a:r>
              <a:rPr lang="en-US" sz="1800" dirty="0" smtClean="0"/>
              <a:t>Older, Amazon</a:t>
            </a:r>
          </a:p>
          <a:p>
            <a:pPr marL="231775" indent="-231775">
              <a:buFont typeface="Arial" pitchFamily="34" charset="0"/>
              <a:buChar char="•"/>
            </a:pPr>
            <a:r>
              <a:rPr lang="en-US" sz="1800" dirty="0" smtClean="0"/>
              <a:t>Python</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Most examples also coded by hand; great for deep understanding</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Yes, </a:t>
            </a:r>
            <a:r>
              <a:rPr lang="en-US" sz="1800" dirty="0" err="1" smtClean="0"/>
              <a:t>Apriori</a:t>
            </a:r>
            <a:endParaRPr lang="en-US" sz="1800" dirty="0" smtClean="0"/>
          </a:p>
          <a:p>
            <a:pPr marL="231775" indent="-231775">
              <a:buFont typeface="Arial" pitchFamily="34" charset="0"/>
              <a:buChar char="•"/>
            </a:pPr>
            <a:r>
              <a:rPr lang="en-US" sz="1800" dirty="0" smtClean="0"/>
              <a:t>No, Decision Tree Classifier</a:t>
            </a:r>
          </a:p>
          <a:p>
            <a:pPr marL="231775" indent="-231775">
              <a:buFont typeface="Arial" pitchFamily="34" charset="0"/>
              <a:buChar char="•"/>
            </a:pPr>
            <a:endParaRPr lang="en-US" sz="1800" u="sng" baseline="300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61" y="389529"/>
            <a:ext cx="3347411" cy="42359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8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Analytics: ML Use Cases-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7</a:t>
            </a:fld>
            <a:endParaRPr lang="uk-UA" dirty="0"/>
          </a:p>
        </p:txBody>
      </p:sp>
      <p:sp>
        <p:nvSpPr>
          <p:cNvPr id="4" name="TextBox 3"/>
          <p:cNvSpPr txBox="1"/>
          <p:nvPr/>
        </p:nvSpPr>
        <p:spPr>
          <a:xfrm>
            <a:off x="696716" y="1109923"/>
            <a:ext cx="5483021" cy="3477875"/>
          </a:xfrm>
          <a:prstGeom prst="rect">
            <a:avLst/>
          </a:prstGeom>
          <a:noFill/>
        </p:spPr>
        <p:txBody>
          <a:bodyPr wrap="square" rtlCol="0">
            <a:spAutoFit/>
          </a:bodyPr>
          <a:lstStyle/>
          <a:p>
            <a:pPr marL="231775" indent="-231775">
              <a:buFont typeface="Arial" pitchFamily="34" charset="0"/>
              <a:buChar char="•"/>
            </a:pPr>
            <a:r>
              <a:rPr lang="en-US" sz="2000" dirty="0"/>
              <a:t>Spam Detection/Filtering</a:t>
            </a:r>
          </a:p>
          <a:p>
            <a:pPr marL="231775" indent="-231775">
              <a:buFont typeface="Arial" pitchFamily="34" charset="0"/>
              <a:buChar char="•"/>
            </a:pPr>
            <a:r>
              <a:rPr lang="en-US" sz="2000" dirty="0"/>
              <a:t>Anomaly/Outlier Detection</a:t>
            </a:r>
          </a:p>
          <a:p>
            <a:pPr marL="231775" indent="-231775">
              <a:buFont typeface="Arial" pitchFamily="34" charset="0"/>
              <a:buChar char="•"/>
            </a:pPr>
            <a:r>
              <a:rPr lang="en-US" sz="2000" dirty="0"/>
              <a:t>Credit Card Fraud Detection</a:t>
            </a:r>
          </a:p>
          <a:p>
            <a:pPr marL="231775" indent="-231775">
              <a:buFont typeface="Arial" pitchFamily="34" charset="0"/>
              <a:buChar char="•"/>
            </a:pPr>
            <a:r>
              <a:rPr lang="en-US" sz="2000" dirty="0"/>
              <a:t>Voice Recognition</a:t>
            </a:r>
          </a:p>
          <a:p>
            <a:pPr marL="231775" indent="-231775">
              <a:buFont typeface="Arial" pitchFamily="34" charset="0"/>
              <a:buChar char="•"/>
            </a:pPr>
            <a:r>
              <a:rPr lang="en-US" sz="2000" dirty="0"/>
              <a:t>Digit/character recognition</a:t>
            </a:r>
          </a:p>
          <a:p>
            <a:pPr marL="231775" indent="-231775">
              <a:buFont typeface="Arial" pitchFamily="34" charset="0"/>
              <a:buChar char="•"/>
            </a:pPr>
            <a:r>
              <a:rPr lang="en-US" sz="2000" dirty="0"/>
              <a:t>Internet of Things</a:t>
            </a:r>
          </a:p>
          <a:p>
            <a:pPr marL="231775" indent="-231775">
              <a:buFont typeface="Arial" pitchFamily="34" charset="0"/>
              <a:buChar char="•"/>
            </a:pPr>
            <a:r>
              <a:rPr lang="en-US" sz="2000" dirty="0"/>
              <a:t>Gaming Analytics</a:t>
            </a:r>
          </a:p>
          <a:p>
            <a:pPr marL="231775" indent="-231775">
              <a:buFont typeface="Arial" pitchFamily="34" charset="0"/>
              <a:buChar char="•"/>
            </a:pPr>
            <a:r>
              <a:rPr lang="en-US" sz="2000" dirty="0"/>
              <a:t>Face Detection</a:t>
            </a:r>
          </a:p>
          <a:p>
            <a:pPr marL="231775" indent="-231775">
              <a:buFont typeface="Arial" pitchFamily="34" charset="0"/>
              <a:buChar char="•"/>
            </a:pPr>
            <a:r>
              <a:rPr lang="en-US" sz="2000" dirty="0">
                <a:solidFill>
                  <a:srgbClr val="00B0F0"/>
                </a:solidFill>
              </a:rPr>
              <a:t>Product Recommendation</a:t>
            </a:r>
          </a:p>
          <a:p>
            <a:pPr marL="231775" indent="-231775">
              <a:buFont typeface="Arial" pitchFamily="34" charset="0"/>
              <a:buChar char="•"/>
            </a:pPr>
            <a:r>
              <a:rPr lang="en-US" sz="2000" dirty="0"/>
              <a:t>Stock </a:t>
            </a:r>
            <a:r>
              <a:rPr lang="en-US" sz="2000" dirty="0" smtClean="0"/>
              <a:t>Trading</a:t>
            </a:r>
          </a:p>
          <a:p>
            <a:pPr marL="231775" indent="-231775">
              <a:buFont typeface="Arial" pitchFamily="34" charset="0"/>
              <a:buChar char="•"/>
            </a:pPr>
            <a:r>
              <a:rPr lang="en-US" sz="2000" dirty="0" smtClean="0">
                <a:solidFill>
                  <a:srgbClr val="00B0F0"/>
                </a:solidFill>
              </a:rPr>
              <a:t>Churn</a:t>
            </a:r>
            <a:endParaRPr lang="en-US" sz="2000" dirty="0">
              <a:solidFill>
                <a:srgbClr val="00B0F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084" y="1641859"/>
            <a:ext cx="4108271" cy="204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4301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70" y="478563"/>
            <a:ext cx="3972393" cy="548048"/>
          </a:xfrm>
        </p:spPr>
        <p:txBody>
          <a:bodyPr/>
          <a:lstStyle/>
          <a:p>
            <a:r>
              <a:rPr lang="en-US" dirty="0" smtClean="0"/>
              <a:t>Machine Learning: A Must Read ?</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70</a:t>
            </a:fld>
            <a:endParaRPr lang="uk-UA" dirty="0"/>
          </a:p>
        </p:txBody>
      </p:sp>
      <p:sp>
        <p:nvSpPr>
          <p:cNvPr id="5" name="TextBox 4"/>
          <p:cNvSpPr txBox="1"/>
          <p:nvPr/>
        </p:nvSpPr>
        <p:spPr>
          <a:xfrm>
            <a:off x="326107" y="1152055"/>
            <a:ext cx="3745561" cy="3600986"/>
          </a:xfrm>
          <a:prstGeom prst="rect">
            <a:avLst/>
          </a:prstGeom>
          <a:noFill/>
        </p:spPr>
        <p:txBody>
          <a:bodyPr wrap="square" rtlCol="0">
            <a:spAutoFit/>
          </a:bodyPr>
          <a:lstStyle/>
          <a:p>
            <a:pPr marL="231775" indent="-231775">
              <a:buFont typeface="Arial" pitchFamily="34" charset="0"/>
              <a:buChar char="•"/>
            </a:pPr>
            <a:r>
              <a:rPr lang="en-US" sz="1800" dirty="0" smtClean="0"/>
              <a:t>Amazon</a:t>
            </a:r>
          </a:p>
          <a:p>
            <a:pPr marL="231775" indent="-231775">
              <a:buFont typeface="Arial" pitchFamily="34" charset="0"/>
              <a:buChar char="•"/>
            </a:pPr>
            <a:r>
              <a:rPr lang="en-US" sz="1800" dirty="0" smtClean="0"/>
              <a:t>Python, </a:t>
            </a:r>
            <a:r>
              <a:rPr lang="en-US" sz="1800" dirty="0" err="1" smtClean="0"/>
              <a:t>Scala</a:t>
            </a:r>
            <a:endParaRPr lang="en-US" sz="1800" dirty="0" smtClean="0"/>
          </a:p>
          <a:p>
            <a:pPr marL="231775" indent="-231775">
              <a:buFont typeface="Arial" pitchFamily="34" charset="0"/>
              <a:buChar char="•"/>
            </a:pPr>
            <a:r>
              <a:rPr lang="en-US" sz="1800" dirty="0" smtClean="0"/>
              <a:t>Newer</a:t>
            </a:r>
          </a:p>
          <a:p>
            <a:pPr marL="231775" indent="-231775">
              <a:buFont typeface="Arial" pitchFamily="34" charset="0"/>
              <a:buChar char="•"/>
            </a:pPr>
            <a:endParaRPr lang="en-US" sz="1800" dirty="0"/>
          </a:p>
          <a:p>
            <a:pPr marL="231775" indent="-231775">
              <a:buFont typeface="Arial" pitchFamily="34" charset="0"/>
              <a:buChar char="•"/>
            </a:pPr>
            <a:r>
              <a:rPr lang="en-US" sz="1800" i="1" dirty="0" smtClean="0"/>
              <a:t>Complete</a:t>
            </a:r>
            <a:r>
              <a:rPr lang="en-US" sz="1800" dirty="0" smtClean="0"/>
              <a:t>, if you already have some sense of the material</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No, </a:t>
            </a:r>
            <a:r>
              <a:rPr lang="en-US" sz="1800" dirty="0" err="1" smtClean="0"/>
              <a:t>Apriori</a:t>
            </a:r>
            <a:endParaRPr lang="en-US" sz="1800" dirty="0" smtClean="0"/>
          </a:p>
          <a:p>
            <a:pPr marL="231775" indent="-231775">
              <a:buFont typeface="Arial" pitchFamily="34" charset="0"/>
              <a:buChar char="•"/>
            </a:pPr>
            <a:r>
              <a:rPr lang="en-US" sz="1800" dirty="0" smtClean="0"/>
              <a:t>No, Decision Tree Classifier</a:t>
            </a:r>
          </a:p>
          <a:p>
            <a:pPr marL="231775" indent="-231775">
              <a:buFont typeface="Arial" pitchFamily="34" charset="0"/>
              <a:buChar char="•"/>
            </a:pPr>
            <a:r>
              <a:rPr lang="en-US" sz="1800" dirty="0" smtClean="0"/>
              <a:t>Yes, others</a:t>
            </a:r>
          </a:p>
          <a:p>
            <a:pPr marL="231775" indent="-231775">
              <a:buFont typeface="Arial" pitchFamily="34" charset="0"/>
              <a:buChar char="•"/>
            </a:pPr>
            <a:endParaRPr lang="en-US" sz="1800" dirty="0"/>
          </a:p>
          <a:p>
            <a:pPr marL="231775" indent="-231775">
              <a:buFont typeface="Arial" pitchFamily="34" charset="0"/>
              <a:buChar char="•"/>
            </a:pPr>
            <a:r>
              <a:rPr lang="en-US" sz="1800" dirty="0" smtClean="0"/>
              <a:t>Yes, basics like pipelining</a:t>
            </a:r>
          </a:p>
          <a:p>
            <a:pPr marL="231775" indent="-231775">
              <a:buFont typeface="Arial" pitchFamily="34" charset="0"/>
              <a:buChar char="•"/>
            </a:pPr>
            <a:endParaRPr lang="en-US" sz="1800" u="sng" baseline="300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356" y="306035"/>
            <a:ext cx="3168965" cy="415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737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Apriori</a:t>
            </a:r>
            <a:r>
              <a:rPr lang="en-US" dirty="0" smtClean="0"/>
              <a:t> Algorithm: Source</a:t>
            </a:r>
            <a:endParaRPr lang="en-US" dirty="0"/>
          </a:p>
        </p:txBody>
      </p:sp>
      <p:sp>
        <p:nvSpPr>
          <p:cNvPr id="3" name="Slide Number Placeholder 2"/>
          <p:cNvSpPr>
            <a:spLocks noGrp="1"/>
          </p:cNvSpPr>
          <p:nvPr>
            <p:ph type="sldNum" sz="quarter" idx="11"/>
          </p:nvPr>
        </p:nvSpPr>
        <p:spPr/>
        <p:txBody>
          <a:bodyPr/>
          <a:lstStyle/>
          <a:p>
            <a:r>
              <a:rPr lang="en-US" smtClean="0"/>
              <a:t>000-DTSE-Analytics-7602-60-DU-</a:t>
            </a:r>
            <a:fld id="{5A6FB346-E907-314D-8DE1-ECD2B2B6AA1B}" type="slidenum">
              <a:rPr lang="uk-UA" smtClean="0"/>
              <a:pPr/>
              <a:t>71</a:t>
            </a:fld>
            <a:endParaRPr lang="uk-UA" dirty="0"/>
          </a:p>
        </p:txBody>
      </p:sp>
      <p:sp>
        <p:nvSpPr>
          <p:cNvPr id="4" name="Rectangle 3"/>
          <p:cNvSpPr/>
          <p:nvPr/>
        </p:nvSpPr>
        <p:spPr>
          <a:xfrm>
            <a:off x="609599" y="1295400"/>
            <a:ext cx="5948597" cy="2708434"/>
          </a:xfrm>
          <a:prstGeom prst="rect">
            <a:avLst/>
          </a:prstGeom>
        </p:spPr>
        <p:txBody>
          <a:bodyPr wrap="square">
            <a:spAutoFit/>
          </a:bodyPr>
          <a:lstStyle/>
          <a:p>
            <a:r>
              <a:rPr lang="en-US" sz="1600" b="1" dirty="0"/>
              <a:t>Spark-ML </a:t>
            </a:r>
            <a:r>
              <a:rPr lang="en-US" sz="1600" b="1" dirty="0" smtClean="0"/>
              <a:t>overview</a:t>
            </a:r>
            <a:r>
              <a:rPr lang="en-US" sz="1600" b="1" dirty="0"/>
              <a:t>-</a:t>
            </a:r>
          </a:p>
          <a:p>
            <a:pPr marL="228600"/>
            <a:r>
              <a:rPr lang="en-US" sz="1400" dirty="0" smtClean="0"/>
              <a:t>Parallel </a:t>
            </a:r>
            <a:r>
              <a:rPr lang="en-US" sz="1400" dirty="0"/>
              <a:t>c</a:t>
            </a:r>
            <a:r>
              <a:rPr lang="en-US" sz="1400" dirty="0" smtClean="0"/>
              <a:t>ompute engine, storage in </a:t>
            </a:r>
            <a:r>
              <a:rPr lang="en-US" sz="1400" dirty="0" err="1" smtClean="0"/>
              <a:t>DataStax</a:t>
            </a:r>
            <a:endParaRPr lang="en-US" sz="1400" dirty="0" smtClean="0"/>
          </a:p>
          <a:p>
            <a:pPr marL="228600"/>
            <a:r>
              <a:rPr lang="en-US" sz="1400" dirty="0"/>
              <a:t>Based on simple math (algebra, some calculus, some set operands</a:t>
            </a:r>
            <a:r>
              <a:rPr lang="en-US" sz="1400" dirty="0" smtClean="0"/>
              <a:t>)</a:t>
            </a:r>
          </a:p>
          <a:p>
            <a:pPr marL="228600"/>
            <a:r>
              <a:rPr lang="en-US" sz="1400" dirty="0" err="1" smtClean="0"/>
              <a:t>DataFrames</a:t>
            </a:r>
            <a:r>
              <a:rPr lang="en-US" sz="1400" dirty="0" smtClean="0"/>
              <a:t> </a:t>
            </a:r>
            <a:r>
              <a:rPr lang="en-US" sz="1400" dirty="0"/>
              <a:t>(typed RDDs), </a:t>
            </a:r>
            <a:r>
              <a:rPr lang="en-US" sz="1400" dirty="0" smtClean="0"/>
              <a:t>and better </a:t>
            </a:r>
            <a:r>
              <a:rPr lang="en-US" sz="1400" dirty="0"/>
              <a:t>parallelism to routines</a:t>
            </a:r>
          </a:p>
          <a:p>
            <a:pPr marL="228600"/>
            <a:r>
              <a:rPr lang="en-US" sz="1400" dirty="0"/>
              <a:t>M</a:t>
            </a:r>
            <a:r>
              <a:rPr lang="en-US" sz="1400" dirty="0" smtClean="0"/>
              <a:t>achine learning: </a:t>
            </a:r>
            <a:r>
              <a:rPr lang="en-US" sz="1400" i="1" dirty="0" smtClean="0"/>
              <a:t>an algorithm that provides better results given more data</a:t>
            </a:r>
          </a:p>
          <a:p>
            <a:pPr marL="228600"/>
            <a:endParaRPr lang="en-US" sz="1400" dirty="0"/>
          </a:p>
          <a:p>
            <a:r>
              <a:rPr lang="en-US" sz="1400" b="1" dirty="0" err="1" smtClean="0"/>
              <a:t>Apriori</a:t>
            </a:r>
            <a:r>
              <a:rPr lang="en-US" sz="1400" b="1" dirty="0" smtClean="0"/>
              <a:t> algorithm-</a:t>
            </a:r>
          </a:p>
          <a:p>
            <a:pPr marL="228600"/>
            <a:r>
              <a:rPr lang="en-US" sz="1400" dirty="0" smtClean="0"/>
              <a:t>Used for recommendation engines (customer who bought x also ..)</a:t>
            </a:r>
          </a:p>
          <a:p>
            <a:pPr marL="228600"/>
            <a:r>
              <a:rPr lang="en-US" sz="1400" dirty="0" smtClean="0"/>
              <a:t>1994, Latin ‘</a:t>
            </a:r>
            <a:r>
              <a:rPr lang="en-US" sz="1400" i="1" dirty="0" smtClean="0"/>
              <a:t>from before</a:t>
            </a:r>
            <a:r>
              <a:rPr lang="en-US" sz="1400" dirty="0" smtClean="0"/>
              <a:t>’ ..</a:t>
            </a:r>
          </a:p>
          <a:p>
            <a:pPr marL="228600"/>
            <a:endParaRPr lang="en-US" sz="1400" dirty="0" smtClean="0"/>
          </a:p>
          <a:p>
            <a:pPr marL="228600"/>
            <a:endParaRPr lang="en-US" sz="1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09039"/>
            <a:ext cx="1143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72001" y="1967198"/>
            <a:ext cx="1267398" cy="461665"/>
          </a:xfrm>
          <a:prstGeom prst="rect">
            <a:avLst/>
          </a:prstGeom>
          <a:noFill/>
        </p:spPr>
        <p:txBody>
          <a:bodyPr wrap="none" rtlCol="0">
            <a:spAutoFit/>
          </a:bodyPr>
          <a:lstStyle/>
          <a:p>
            <a:r>
              <a:rPr lang="en-US" sz="1200" b="1" dirty="0" err="1"/>
              <a:t>Rakesh</a:t>
            </a:r>
            <a:r>
              <a:rPr lang="en-US" sz="1200" b="1" dirty="0"/>
              <a:t> </a:t>
            </a:r>
            <a:r>
              <a:rPr lang="en-US" sz="1200" b="1" dirty="0" err="1" smtClean="0"/>
              <a:t>Agrawal</a:t>
            </a:r>
            <a:r>
              <a:rPr lang="en-US" sz="1200" b="1" dirty="0" smtClean="0"/>
              <a:t>, </a:t>
            </a:r>
          </a:p>
          <a:p>
            <a:r>
              <a:rPr lang="en-US" sz="1200" b="1" dirty="0" smtClean="0"/>
              <a:t>MIT/Purdue</a:t>
            </a:r>
            <a:endParaRPr lang="en-US" sz="1200" b="1"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725" y="2542639"/>
            <a:ext cx="11334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943725" y="4142839"/>
            <a:ext cx="1622495" cy="646331"/>
          </a:xfrm>
          <a:prstGeom prst="rect">
            <a:avLst/>
          </a:prstGeom>
          <a:noFill/>
        </p:spPr>
        <p:txBody>
          <a:bodyPr wrap="none" rtlCol="0">
            <a:spAutoFit/>
          </a:bodyPr>
          <a:lstStyle/>
          <a:p>
            <a:r>
              <a:rPr lang="en-US" sz="1200" b="1" dirty="0" err="1"/>
              <a:t>Ramakrishnan</a:t>
            </a:r>
            <a:r>
              <a:rPr lang="en-US" sz="1200" b="1" dirty="0"/>
              <a:t> </a:t>
            </a:r>
            <a:r>
              <a:rPr lang="en-US" sz="1200" b="1" dirty="0" err="1" smtClean="0"/>
              <a:t>Srikant</a:t>
            </a:r>
            <a:r>
              <a:rPr lang="en-US" sz="1200" b="1" dirty="0" smtClean="0"/>
              <a:t>,</a:t>
            </a:r>
          </a:p>
          <a:p>
            <a:r>
              <a:rPr lang="en-US" sz="1200" b="1" dirty="0" smtClean="0"/>
              <a:t>UW-Madison, </a:t>
            </a:r>
          </a:p>
          <a:p>
            <a:r>
              <a:rPr lang="en-US" sz="1200" b="1" dirty="0" smtClean="0"/>
              <a:t>Google Fellow</a:t>
            </a:r>
            <a:endParaRPr lang="en-US" sz="1200" b="1" dirty="0"/>
          </a:p>
        </p:txBody>
      </p:sp>
    </p:spTree>
    <p:extLst>
      <p:ext uri="{BB962C8B-B14F-4D97-AF65-F5344CB8AC3E}">
        <p14:creationId xmlns:p14="http://schemas.microsoft.com/office/powerpoint/2010/main" val="1398882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67" y="311780"/>
            <a:ext cx="5415768" cy="44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flipH="1" flipV="1">
            <a:off x="6649564" y="4778867"/>
            <a:ext cx="54158" cy="519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12943" y="1972068"/>
            <a:ext cx="2208363" cy="1015663"/>
          </a:xfrm>
          <a:prstGeom prst="rect">
            <a:avLst/>
          </a:prstGeom>
          <a:noFill/>
        </p:spPr>
        <p:txBody>
          <a:bodyPr wrap="square" rtlCol="0">
            <a:spAutoFit/>
          </a:bodyPr>
          <a:lstStyle/>
          <a:p>
            <a:r>
              <a:rPr lang="en-US" sz="2000" dirty="0" smtClean="0"/>
              <a:t>You put this in your shopping cart, then ..</a:t>
            </a:r>
          </a:p>
        </p:txBody>
      </p:sp>
      <p:sp>
        <p:nvSpPr>
          <p:cNvPr id="6" name="TextBox 5"/>
          <p:cNvSpPr txBox="1"/>
          <p:nvPr/>
        </p:nvSpPr>
        <p:spPr>
          <a:xfrm>
            <a:off x="6823495" y="635363"/>
            <a:ext cx="1225015" cy="523220"/>
          </a:xfrm>
          <a:prstGeom prst="rect">
            <a:avLst/>
          </a:prstGeom>
          <a:noFill/>
        </p:spPr>
        <p:txBody>
          <a:bodyPr wrap="none" rtlCol="0">
            <a:spAutoFit/>
          </a:bodyPr>
          <a:lstStyle/>
          <a:p>
            <a:r>
              <a:rPr lang="en-US" sz="2800" dirty="0" err="1" smtClean="0">
                <a:solidFill>
                  <a:srgbClr val="00B0F0"/>
                </a:solidFill>
              </a:rPr>
              <a:t>Apriori</a:t>
            </a:r>
            <a:endParaRPr lang="en-US" sz="2800" dirty="0" smtClean="0">
              <a:solidFill>
                <a:srgbClr val="00B0F0"/>
              </a:solidFill>
            </a:endParaRPr>
          </a:p>
        </p:txBody>
      </p:sp>
    </p:spTree>
    <p:extLst>
      <p:ext uri="{BB962C8B-B14F-4D97-AF65-F5344CB8AC3E}">
        <p14:creationId xmlns:p14="http://schemas.microsoft.com/office/powerpoint/2010/main" val="1296916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424" y="2111765"/>
            <a:ext cx="1824859" cy="1754326"/>
          </a:xfrm>
          <a:prstGeom prst="rect">
            <a:avLst/>
          </a:prstGeom>
        </p:spPr>
        <p:txBody>
          <a:bodyPr wrap="square">
            <a:spAutoFit/>
          </a:bodyPr>
          <a:lstStyle/>
          <a:p>
            <a:r>
              <a:rPr lang="en-US" sz="1800" dirty="0" smtClean="0"/>
              <a:t>And after you chose a washer in stock,</a:t>
            </a:r>
          </a:p>
          <a:p>
            <a:r>
              <a:rPr lang="en-US" sz="1800" dirty="0" smtClean="0"/>
              <a:t>16 straight washers, no other options</a:t>
            </a:r>
            <a:endParaRPr lang="en-US" sz="18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283" y="1340330"/>
            <a:ext cx="702656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flipH="1" flipV="1">
            <a:off x="9067800" y="5865015"/>
            <a:ext cx="76200" cy="57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8189" y="524120"/>
            <a:ext cx="1225015" cy="523220"/>
          </a:xfrm>
          <a:prstGeom prst="rect">
            <a:avLst/>
          </a:prstGeom>
          <a:noFill/>
        </p:spPr>
        <p:txBody>
          <a:bodyPr wrap="none" rtlCol="0">
            <a:spAutoFit/>
          </a:bodyPr>
          <a:lstStyle/>
          <a:p>
            <a:r>
              <a:rPr lang="en-US" sz="2800" dirty="0" err="1" smtClean="0">
                <a:solidFill>
                  <a:srgbClr val="00B0F0"/>
                </a:solidFill>
              </a:rPr>
              <a:t>Apriori</a:t>
            </a:r>
            <a:endParaRPr lang="en-US" sz="2800" dirty="0" smtClean="0">
              <a:solidFill>
                <a:srgbClr val="00B0F0"/>
              </a:solidFill>
            </a:endParaRPr>
          </a:p>
        </p:txBody>
      </p:sp>
    </p:spTree>
    <p:extLst>
      <p:ext uri="{BB962C8B-B14F-4D97-AF65-F5344CB8AC3E}">
        <p14:creationId xmlns:p14="http://schemas.microsoft.com/office/powerpoint/2010/main" val="271655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Analytics: ML Use Cases, Emerging-</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8</a:t>
            </a:fld>
            <a:endParaRPr lang="uk-UA" dirty="0"/>
          </a:p>
        </p:txBody>
      </p:sp>
      <p:sp>
        <p:nvSpPr>
          <p:cNvPr id="4" name="TextBox 3"/>
          <p:cNvSpPr txBox="1"/>
          <p:nvPr/>
        </p:nvSpPr>
        <p:spPr>
          <a:xfrm>
            <a:off x="4389120" y="1612341"/>
            <a:ext cx="4409537" cy="1754326"/>
          </a:xfrm>
          <a:prstGeom prst="rect">
            <a:avLst/>
          </a:prstGeom>
          <a:noFill/>
        </p:spPr>
        <p:txBody>
          <a:bodyPr wrap="square" rtlCol="0">
            <a:spAutoFit/>
          </a:bodyPr>
          <a:lstStyle/>
          <a:p>
            <a:pPr marL="231775" indent="-231775">
              <a:buFont typeface="Arial" pitchFamily="34" charset="0"/>
              <a:buChar char="•"/>
            </a:pPr>
            <a:r>
              <a:rPr lang="en-US" sz="1800" dirty="0"/>
              <a:t>Privacy Preserving Data Mining</a:t>
            </a:r>
          </a:p>
          <a:p>
            <a:pPr marL="231775" indent="-231775">
              <a:buFont typeface="Arial" pitchFamily="34" charset="0"/>
              <a:buChar char="•"/>
            </a:pPr>
            <a:r>
              <a:rPr lang="en-US" sz="1800" dirty="0"/>
              <a:t>Author Name Disambiguation</a:t>
            </a:r>
          </a:p>
          <a:p>
            <a:pPr marL="231775" indent="-231775">
              <a:buFont typeface="Arial" pitchFamily="34" charset="0"/>
              <a:buChar char="•"/>
            </a:pPr>
            <a:r>
              <a:rPr lang="en-US" sz="1800" dirty="0"/>
              <a:t>Recommendation Systems</a:t>
            </a:r>
          </a:p>
          <a:p>
            <a:pPr marL="231775" indent="-231775">
              <a:buFont typeface="Arial" pitchFamily="34" charset="0"/>
              <a:buChar char="•"/>
            </a:pPr>
            <a:r>
              <a:rPr lang="en-US" sz="1800" dirty="0"/>
              <a:t>Text Mining (e.g. plagiarism)</a:t>
            </a:r>
          </a:p>
          <a:p>
            <a:pPr marL="231775" indent="-231775">
              <a:buFont typeface="Arial" pitchFamily="34" charset="0"/>
              <a:buChar char="•"/>
            </a:pPr>
            <a:r>
              <a:rPr lang="en-US" sz="1800" dirty="0">
                <a:solidFill>
                  <a:srgbClr val="92D050"/>
                </a:solidFill>
              </a:rPr>
              <a:t>Sentiment Analysis</a:t>
            </a:r>
          </a:p>
          <a:p>
            <a:pPr marL="231775" indent="-231775">
              <a:buFont typeface="Arial" pitchFamily="34" charset="0"/>
              <a:buChar char="•"/>
            </a:pPr>
            <a:r>
              <a:rPr lang="en-US" sz="1800" dirty="0">
                <a:solidFill>
                  <a:srgbClr val="92D050"/>
                </a:solidFill>
              </a:rPr>
              <a:t>Speech </a:t>
            </a:r>
            <a:r>
              <a:rPr lang="en-US" sz="1800" dirty="0" smtClean="0">
                <a:solidFill>
                  <a:srgbClr val="92D050"/>
                </a:solidFill>
              </a:rPr>
              <a:t>Understanding</a:t>
            </a:r>
            <a:endParaRPr lang="en-US" sz="1800" dirty="0">
              <a:solidFill>
                <a:srgbClr val="92D05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388713"/>
            <a:ext cx="3439729" cy="2288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894" y="3607680"/>
            <a:ext cx="658186" cy="82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325849" y="3847520"/>
            <a:ext cx="1768433" cy="307777"/>
          </a:xfrm>
          <a:prstGeom prst="rect">
            <a:avLst/>
          </a:prstGeom>
          <a:noFill/>
        </p:spPr>
        <p:txBody>
          <a:bodyPr wrap="none" rtlCol="0">
            <a:spAutoFit/>
          </a:bodyPr>
          <a:lstStyle/>
          <a:p>
            <a:r>
              <a:rPr lang="en-US" dirty="0" smtClean="0"/>
              <a:t>Why ? Application ?</a:t>
            </a:r>
          </a:p>
        </p:txBody>
      </p:sp>
    </p:spTree>
    <p:extLst>
      <p:ext uri="{BB962C8B-B14F-4D97-AF65-F5344CB8AC3E}">
        <p14:creationId xmlns:p14="http://schemas.microsoft.com/office/powerpoint/2010/main" val="226690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DSE Analytics: ML </a:t>
            </a:r>
            <a:r>
              <a:rPr lang="en-US" dirty="0" smtClean="0"/>
              <a:t>Enablers-</a:t>
            </a:r>
            <a:endParaRPr lang="en-US" dirty="0"/>
          </a:p>
        </p:txBody>
      </p:sp>
      <p:sp>
        <p:nvSpPr>
          <p:cNvPr id="3" name="Slide Number Placeholder 2"/>
          <p:cNvSpPr>
            <a:spLocks noGrp="1"/>
          </p:cNvSpPr>
          <p:nvPr>
            <p:ph type="sldNum" sz="quarter" idx="11"/>
          </p:nvPr>
        </p:nvSpPr>
        <p:spPr/>
        <p:txBody>
          <a:bodyPr/>
          <a:lstStyle/>
          <a:p>
            <a:r>
              <a:rPr lang="en-US" dirty="0" smtClean="0"/>
              <a:t>000-DTSE-Analytics-7602-60-DU-</a:t>
            </a:r>
            <a:fld id="{5A6FB346-E907-314D-8DE1-ECD2B2B6AA1B}" type="slidenum">
              <a:rPr lang="uk-UA" smtClean="0"/>
              <a:pPr/>
              <a:t>9</a:t>
            </a:fld>
            <a:endParaRPr lang="uk-UA" dirty="0"/>
          </a:p>
        </p:txBody>
      </p:sp>
      <p:sp>
        <p:nvSpPr>
          <p:cNvPr id="4" name="TextBox 3"/>
          <p:cNvSpPr txBox="1"/>
          <p:nvPr/>
        </p:nvSpPr>
        <p:spPr>
          <a:xfrm>
            <a:off x="346668" y="1130019"/>
            <a:ext cx="8462357" cy="3139321"/>
          </a:xfrm>
          <a:prstGeom prst="rect">
            <a:avLst/>
          </a:prstGeom>
          <a:noFill/>
        </p:spPr>
        <p:txBody>
          <a:bodyPr wrap="square" rtlCol="0">
            <a:spAutoFit/>
          </a:bodyPr>
          <a:lstStyle/>
          <a:p>
            <a:r>
              <a:rPr lang="en-US" sz="1800" dirty="0"/>
              <a:t>Though machine learning has been around for a while, lately there has been a surge in the need and use of machine </a:t>
            </a:r>
            <a:r>
              <a:rPr lang="en-US" sz="1800" dirty="0" smtClean="0"/>
              <a:t>learning</a:t>
            </a:r>
          </a:p>
          <a:p>
            <a:endParaRPr lang="en-US" sz="1800" dirty="0"/>
          </a:p>
          <a:p>
            <a:pPr marL="231775" indent="-231775">
              <a:buFont typeface="Arial" pitchFamily="34" charset="0"/>
              <a:buChar char="•"/>
            </a:pPr>
            <a:r>
              <a:rPr lang="en-US" sz="1800" dirty="0"/>
              <a:t>Big data, creating a superabundance of data to analyze</a:t>
            </a:r>
          </a:p>
          <a:p>
            <a:pPr marL="231775" indent="-231775">
              <a:buFont typeface="Arial" pitchFamily="34" charset="0"/>
              <a:buChar char="•"/>
            </a:pPr>
            <a:r>
              <a:rPr lang="en-US" sz="1800" dirty="0" smtClean="0">
                <a:solidFill>
                  <a:srgbClr val="00B0F0"/>
                </a:solidFill>
              </a:rPr>
              <a:t>Ability </a:t>
            </a:r>
            <a:r>
              <a:rPr lang="en-US" sz="1800" dirty="0">
                <a:solidFill>
                  <a:srgbClr val="00B0F0"/>
                </a:solidFill>
              </a:rPr>
              <a:t>for </a:t>
            </a:r>
            <a:r>
              <a:rPr lang="en-US" sz="1800" dirty="0" smtClean="0">
                <a:solidFill>
                  <a:srgbClr val="00B0F0"/>
                </a:solidFill>
              </a:rPr>
              <a:t>distributed systems </a:t>
            </a:r>
            <a:r>
              <a:rPr lang="en-US" sz="1800" dirty="0">
                <a:solidFill>
                  <a:srgbClr val="00B0F0"/>
                </a:solidFill>
              </a:rPr>
              <a:t>like </a:t>
            </a:r>
            <a:r>
              <a:rPr lang="en-US" sz="1800" dirty="0" smtClean="0">
                <a:solidFill>
                  <a:srgbClr val="00B0F0"/>
                </a:solidFill>
              </a:rPr>
              <a:t>Spark to allow commodity computing </a:t>
            </a:r>
            <a:r>
              <a:rPr lang="en-US" sz="1800" dirty="0">
                <a:solidFill>
                  <a:srgbClr val="00B0F0"/>
                </a:solidFill>
              </a:rPr>
              <a:t>systems to work </a:t>
            </a:r>
            <a:r>
              <a:rPr lang="en-US" sz="1800" dirty="0" smtClean="0">
                <a:solidFill>
                  <a:srgbClr val="00B0F0"/>
                </a:solidFill>
              </a:rPr>
              <a:t>together, instead of legacy, pricier systems </a:t>
            </a:r>
            <a:endParaRPr lang="en-US" sz="1800" dirty="0">
              <a:solidFill>
                <a:srgbClr val="00B0F0"/>
              </a:solidFill>
            </a:endParaRPr>
          </a:p>
          <a:p>
            <a:pPr marL="231775" indent="-231775">
              <a:buFont typeface="Arial" pitchFamily="34" charset="0"/>
              <a:buChar char="•"/>
            </a:pPr>
            <a:r>
              <a:rPr lang="en-US" sz="1800" dirty="0"/>
              <a:t>C</a:t>
            </a:r>
            <a:r>
              <a:rPr lang="en-US" sz="1800" dirty="0" smtClean="0"/>
              <a:t>hanges </a:t>
            </a:r>
            <a:r>
              <a:rPr lang="en-US" sz="1800" dirty="0"/>
              <a:t>in processing </a:t>
            </a:r>
            <a:r>
              <a:rPr lang="en-US" sz="1800" dirty="0" smtClean="0"/>
              <a:t>power, price of RAM, allow </a:t>
            </a:r>
            <a:r>
              <a:rPr lang="en-US" sz="1800" dirty="0"/>
              <a:t>machines to crunch through their algorithms in a reasonable </a:t>
            </a:r>
            <a:r>
              <a:rPr lang="en-US" sz="1800" dirty="0" smtClean="0"/>
              <a:t>amount of time</a:t>
            </a:r>
            <a:endParaRPr lang="en-US" sz="1800" dirty="0"/>
          </a:p>
          <a:p>
            <a:endParaRPr lang="en-US" sz="1800" dirty="0"/>
          </a:p>
          <a:p>
            <a:r>
              <a:rPr lang="en-US" sz="1800" dirty="0">
                <a:solidFill>
                  <a:srgbClr val="00B0F0"/>
                </a:solidFill>
              </a:rPr>
              <a:t>Starting with Spark 2.0, Machine Learning </a:t>
            </a:r>
            <a:r>
              <a:rPr lang="en-US" sz="1800" dirty="0" smtClean="0">
                <a:solidFill>
                  <a:srgbClr val="00B0F0"/>
                </a:solidFill>
              </a:rPr>
              <a:t>updated </a:t>
            </a:r>
            <a:r>
              <a:rPr lang="en-US" sz="1800" dirty="0">
                <a:solidFill>
                  <a:srgbClr val="00B0F0"/>
                </a:solidFill>
              </a:rPr>
              <a:t>to utilize </a:t>
            </a:r>
            <a:r>
              <a:rPr lang="en-US" sz="1800" dirty="0" smtClean="0">
                <a:solidFill>
                  <a:srgbClr val="00B0F0"/>
                </a:solidFill>
              </a:rPr>
              <a:t>spark.ml/</a:t>
            </a:r>
            <a:r>
              <a:rPr lang="en-US" sz="1800" dirty="0" err="1" smtClean="0">
                <a:solidFill>
                  <a:srgbClr val="00B0F0"/>
                </a:solidFill>
              </a:rPr>
              <a:t>DataFrame</a:t>
            </a:r>
            <a:r>
              <a:rPr lang="en-US" sz="1800" dirty="0" smtClean="0">
                <a:solidFill>
                  <a:srgbClr val="00B0F0"/>
                </a:solidFill>
              </a:rPr>
              <a:t> </a:t>
            </a:r>
            <a:r>
              <a:rPr lang="en-US" sz="1800" dirty="0">
                <a:solidFill>
                  <a:srgbClr val="00B0F0"/>
                </a:solidFill>
              </a:rPr>
              <a:t>libraries instead of the </a:t>
            </a:r>
            <a:r>
              <a:rPr lang="en-US" sz="1800" dirty="0" err="1" smtClean="0">
                <a:solidFill>
                  <a:srgbClr val="00B0F0"/>
                </a:solidFill>
              </a:rPr>
              <a:t>spark.mllib</a:t>
            </a:r>
            <a:r>
              <a:rPr lang="en-US" sz="1800" dirty="0">
                <a:solidFill>
                  <a:srgbClr val="00B0F0"/>
                </a:solidFill>
              </a:rPr>
              <a:t>/</a:t>
            </a:r>
            <a:r>
              <a:rPr lang="en-US" sz="1800" dirty="0" smtClean="0">
                <a:solidFill>
                  <a:srgbClr val="00B0F0"/>
                </a:solidFill>
              </a:rPr>
              <a:t>RDD </a:t>
            </a:r>
            <a:r>
              <a:rPr lang="en-US" sz="1800" dirty="0">
                <a:solidFill>
                  <a:srgbClr val="00B0F0"/>
                </a:solidFill>
              </a:rPr>
              <a:t>based </a:t>
            </a:r>
            <a:r>
              <a:rPr lang="en-US" sz="1800" dirty="0" smtClean="0">
                <a:solidFill>
                  <a:srgbClr val="00B0F0"/>
                </a:solidFill>
              </a:rPr>
              <a:t>libraries</a:t>
            </a:r>
            <a:endParaRPr lang="en-US" sz="1800" dirty="0">
              <a:solidFill>
                <a:srgbClr val="00B0F0"/>
              </a:solidFill>
            </a:endParaRPr>
          </a:p>
        </p:txBody>
      </p:sp>
    </p:spTree>
    <p:extLst>
      <p:ext uri="{BB962C8B-B14F-4D97-AF65-F5344CB8AC3E}">
        <p14:creationId xmlns:p14="http://schemas.microsoft.com/office/powerpoint/2010/main" val="454301579"/>
      </p:ext>
    </p:extLst>
  </p:cSld>
  <p:clrMapOvr>
    <a:masterClrMapping/>
  </p:clrMapOvr>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xmlns="" name="DataStax 2018" id="{D3827187-BCD1-524E-827E-1B9956023528}" vid="{205F31E9-C290-354E-9C88-283432D4769B}"/>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DataStax 2018_FINAL PPT Template</Template>
  <TotalTime>2957</TotalTime>
  <Words>8515</Words>
  <Application>Microsoft Office PowerPoint</Application>
  <PresentationFormat>On-screen Show (16:9)</PresentationFormat>
  <Paragraphs>1199</Paragraphs>
  <Slides>73</Slides>
  <Notes>73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DataStax_Template_Widescreen</vt:lpstr>
      <vt:lpstr>Discussion Unit: DSE Analytics</vt:lpstr>
      <vt:lpstr>Discussion Lab:</vt:lpstr>
      <vt:lpstr>DSE Analytics: BI versus ML</vt:lpstr>
      <vt:lpstr>DSE Analytics: BI, ML, AI</vt:lpstr>
      <vt:lpstr>End of Discussion Lab:</vt:lpstr>
      <vt:lpstr>DSE Analytics: 5 Major Functional Areas</vt:lpstr>
      <vt:lpstr>DSE Analytics: ML Use Cases-</vt:lpstr>
      <vt:lpstr>DSE Analytics: ML Use Cases, Emerging-</vt:lpstr>
      <vt:lpstr>DSE Analytics: ML Enablers-</vt:lpstr>
      <vt:lpstr>DSE Analytics: Libraries, MLlib/RDD, ML/DataFrame</vt:lpstr>
      <vt:lpstr>DSE Analytics: Process</vt:lpstr>
      <vt:lpstr>DSE Analytics: Process</vt:lpstr>
      <vt:lpstr>DSE Analytics: Process</vt:lpstr>
      <vt:lpstr>DSE Analytics: MLLib/ML categories</vt:lpstr>
      <vt:lpstr>Sample: Supervised, Classification/Regression, Knn</vt:lpstr>
      <vt:lpstr>Machine Learning:</vt:lpstr>
      <vt:lpstr>Machine Learning: Apriori Algorithm</vt:lpstr>
      <vt:lpstr>Apriori</vt:lpstr>
      <vt:lpstr>Apriori</vt:lpstr>
      <vt:lpstr>Working Goal:</vt:lpstr>
      <vt:lpstr>Apriori: New data set</vt:lpstr>
      <vt:lpstr>Apriori: If you hand coded in Python, other</vt:lpstr>
      <vt:lpstr>Coding the Apriori</vt:lpstr>
      <vt:lpstr>Apriori: In Python, Pg 1 of 2</vt:lpstr>
      <vt:lpstr>Apriori: In Python, Pg 2 of 2</vt:lpstr>
      <vt:lpstr>Apriori: In Scala, 1/6</vt:lpstr>
      <vt:lpstr>Apriori: In Scala, 2/6</vt:lpstr>
      <vt:lpstr>Apriori: In Scala, 3/6</vt:lpstr>
      <vt:lpstr>Apriori: In Scala, 4/6</vt:lpstr>
      <vt:lpstr>Apriori: In Scala, 5/6</vt:lpstr>
      <vt:lpstr>Apriori: In Scala, 6/6</vt:lpstr>
      <vt:lpstr>Apriori: Application</vt:lpstr>
      <vt:lpstr>How would you know this</vt:lpstr>
      <vt:lpstr>How would you know this</vt:lpstr>
      <vt:lpstr>Apriori: Summary</vt:lpstr>
      <vt:lpstr>Machine Learning:</vt:lpstr>
      <vt:lpstr>Customer Churn/Attrition</vt:lpstr>
      <vt:lpstr>Churn: Data required</vt:lpstr>
      <vt:lpstr>Churn Example: USA, Dish Network</vt:lpstr>
      <vt:lpstr>Churn: Atwater's data</vt:lpstr>
      <vt:lpstr>Churn</vt:lpstr>
      <vt:lpstr>Churn: Data model, telecomm</vt:lpstr>
      <vt:lpstr>Coding the Decision Tree Classifier</vt:lpstr>
      <vt:lpstr>Churn: In Scala 1 of 14</vt:lpstr>
      <vt:lpstr>Churn: In Scala 2 of 14</vt:lpstr>
      <vt:lpstr>Churn: In Scala 3 of 14</vt:lpstr>
      <vt:lpstr>Churn: In Scala 4 of 14</vt:lpstr>
      <vt:lpstr>Churn: In Scala 5 of 14</vt:lpstr>
      <vt:lpstr>Churn: In Scala 6 of 14</vt:lpstr>
      <vt:lpstr>Spark: sampleBy()</vt:lpstr>
      <vt:lpstr>Churn: In Scala 7 of 14</vt:lpstr>
      <vt:lpstr>Spark: StringIndexer()</vt:lpstr>
      <vt:lpstr>Spark: VectorAssembler()</vt:lpstr>
      <vt:lpstr>Churn: In Scala 8 of 14</vt:lpstr>
      <vt:lpstr>Spark: Pipeline()</vt:lpstr>
      <vt:lpstr>Spark: (Many)</vt:lpstr>
      <vt:lpstr>Churn: In Scala 9 of 14</vt:lpstr>
      <vt:lpstr>Churn: In Scala 10 of 14</vt:lpstr>
      <vt:lpstr>Churn: In Scala 11 of 14</vt:lpstr>
      <vt:lpstr>Churn: In Scala 12 of 14</vt:lpstr>
      <vt:lpstr>Churn: In Scala 13 of 14</vt:lpstr>
      <vt:lpstr>Churn: In Scala 14 of 14</vt:lpstr>
      <vt:lpstr>Churn, Decision Tree: Select Output- </vt:lpstr>
      <vt:lpstr>Churn, Decision Tree: Select Output- </vt:lpstr>
      <vt:lpstr>Churn, Decision Tree: Select Output- </vt:lpstr>
      <vt:lpstr>How would you know this</vt:lpstr>
      <vt:lpstr>End of Unit:</vt:lpstr>
      <vt:lpstr>Additional Detail:</vt:lpstr>
      <vt:lpstr>Machine Learning: A Must Read ?</vt:lpstr>
      <vt:lpstr>Machine Learning: A Must Read ?</vt:lpstr>
      <vt:lpstr>Apriori Algorithm: Source</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Yen Wolf</dc:creator>
  <cp:keywords/>
  <dc:description/>
  <cp:lastModifiedBy>default</cp:lastModifiedBy>
  <cp:revision>201</cp:revision>
  <dcterms:created xsi:type="dcterms:W3CDTF">2018-03-30T00:33:11Z</dcterms:created>
  <dcterms:modified xsi:type="dcterms:W3CDTF">2018-08-01T01:13:05Z</dcterms:modified>
  <cp:category/>
</cp:coreProperties>
</file>